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330" r:id="rId3"/>
    <p:sldId id="331" r:id="rId4"/>
    <p:sldId id="336" r:id="rId5"/>
    <p:sldId id="334" r:id="rId6"/>
    <p:sldId id="335" r:id="rId7"/>
    <p:sldId id="333" r:id="rId8"/>
    <p:sldId id="349" r:id="rId9"/>
    <p:sldId id="350" r:id="rId10"/>
    <p:sldId id="351" r:id="rId11"/>
    <p:sldId id="352" r:id="rId12"/>
    <p:sldId id="353" r:id="rId13"/>
    <p:sldId id="354" r:id="rId14"/>
    <p:sldId id="355" r:id="rId15"/>
    <p:sldId id="356" r:id="rId16"/>
    <p:sldId id="357" r:id="rId17"/>
    <p:sldId id="358" r:id="rId18"/>
    <p:sldId id="359" r:id="rId19"/>
    <p:sldId id="360" r:id="rId20"/>
    <p:sldId id="361" r:id="rId21"/>
    <p:sldId id="278" r:id="rId22"/>
  </p:sldIdLst>
  <p:sldSz cx="9144000" cy="5143500" type="screen16x9"/>
  <p:notesSz cx="6858000" cy="9144000"/>
  <p:embeddedFontLst>
    <p:embeddedFont>
      <p:font typeface="Lato Hairline" panose="020B0604020202020204" charset="0"/>
      <p:regular r:id="rId24"/>
      <p:bold r:id="rId25"/>
      <p:italic r:id="rId26"/>
      <p:boldItalic r:id="rId27"/>
    </p:embeddedFont>
    <p:embeddedFont>
      <p:font typeface="Lato Ligh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6D60FF-B264-45A6-81CE-32830A215C73}">
  <a:tblStyle styleId="{9E6D60FF-B264-45A6-81CE-32830A215C7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751644F-3A9B-44F7-9F26-7ABD6DEC488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83" autoAdjust="0"/>
    <p:restoredTop sz="94660"/>
  </p:normalViewPr>
  <p:slideViewPr>
    <p:cSldViewPr snapToGrid="0">
      <p:cViewPr varScale="1">
        <p:scale>
          <a:sx n="97" d="100"/>
          <a:sy n="97" d="100"/>
        </p:scale>
        <p:origin x="468" y="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803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642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6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15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8690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00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1" y="0"/>
            <a:ext cx="4095677" cy="5143500"/>
          </a:xfrm>
          <a:prstGeom prst="rect">
            <a:avLst/>
          </a:prstGeom>
          <a:noFill/>
          <a:ln>
            <a:noFill/>
          </a:ln>
        </p:spPr>
      </p:pic>
      <p:sp>
        <p:nvSpPr>
          <p:cNvPr id="11" name="Google Shape;11;p2"/>
          <p:cNvSpPr txBox="1">
            <a:spLocks noGrp="1"/>
          </p:cNvSpPr>
          <p:nvPr>
            <p:ph type="ctrTitle"/>
          </p:nvPr>
        </p:nvSpPr>
        <p:spPr>
          <a:xfrm>
            <a:off x="3208125" y="3287225"/>
            <a:ext cx="5250300" cy="11598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ctrTitle"/>
          </p:nvPr>
        </p:nvSpPr>
        <p:spPr>
          <a:xfrm>
            <a:off x="685800" y="2878750"/>
            <a:ext cx="39147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6" name="Google Shape;16;p3"/>
          <p:cNvSpPr txBox="1">
            <a:spLocks noGrp="1"/>
          </p:cNvSpPr>
          <p:nvPr>
            <p:ph type="subTitle" idx="1"/>
          </p:nvPr>
        </p:nvSpPr>
        <p:spPr>
          <a:xfrm>
            <a:off x="685800" y="3983054"/>
            <a:ext cx="39147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9" name="Google Shape;29;p6"/>
          <p:cNvSpPr txBox="1">
            <a:spLocks noGrp="1"/>
          </p:cNvSpPr>
          <p:nvPr>
            <p:ph type="body" idx="1"/>
          </p:nvPr>
        </p:nvSpPr>
        <p:spPr>
          <a:xfrm>
            <a:off x="457200"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0" name="Google Shape;30;p6"/>
          <p:cNvSpPr txBox="1">
            <a:spLocks noGrp="1"/>
          </p:cNvSpPr>
          <p:nvPr>
            <p:ph type="body" idx="2"/>
          </p:nvPr>
        </p:nvSpPr>
        <p:spPr>
          <a:xfrm>
            <a:off x="3293406" y="2211825"/>
            <a:ext cx="2675100" cy="26379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1" name="Google Shape;31;p6"/>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35" name="Google Shape;35;p7"/>
          <p:cNvSpPr txBox="1">
            <a:spLocks noGrp="1"/>
          </p:cNvSpPr>
          <p:nvPr>
            <p:ph type="body" idx="1"/>
          </p:nvPr>
        </p:nvSpPr>
        <p:spPr>
          <a:xfrm>
            <a:off x="489775"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6" name="Google Shape;36;p7"/>
          <p:cNvSpPr txBox="1">
            <a:spLocks noGrp="1"/>
          </p:cNvSpPr>
          <p:nvPr>
            <p:ph type="body" idx="2"/>
          </p:nvPr>
        </p:nvSpPr>
        <p:spPr>
          <a:xfrm>
            <a:off x="2415136"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7" name="Google Shape;37;p7"/>
          <p:cNvSpPr txBox="1">
            <a:spLocks noGrp="1"/>
          </p:cNvSpPr>
          <p:nvPr>
            <p:ph type="body" idx="3"/>
          </p:nvPr>
        </p:nvSpPr>
        <p:spPr>
          <a:xfrm>
            <a:off x="4340497" y="2312475"/>
            <a:ext cx="1831500" cy="2613300"/>
          </a:xfrm>
          <a:prstGeom prst="rect">
            <a:avLst/>
          </a:prstGeom>
        </p:spPr>
        <p:txBody>
          <a:bodyPr spcFirstLastPara="1" wrap="square" lIns="91425" tIns="91425" rIns="91425" bIns="91425" anchor="t" anchorCtr="0">
            <a:noAutofit/>
          </a:bodyPr>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1348975"/>
            <a:ext cx="5511300" cy="857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42" name="Google Shape;42;p8"/>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ircl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348975"/>
            <a:ext cx="5511300" cy="857400"/>
          </a:xfrm>
          <a:prstGeom prst="rect">
            <a:avLst/>
          </a:prstGeom>
          <a:noFill/>
          <a:ln>
            <a:noFill/>
          </a:ln>
        </p:spPr>
        <p:txBody>
          <a:bodyPr spcFirstLastPara="1" wrap="square" lIns="91425" tIns="91425" rIns="91425" bIns="91425" anchor="b" anchorCtr="0">
            <a:noAutofit/>
          </a:bodyPr>
          <a:lstStyle>
            <a:lvl1pPr lvl="0">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1pPr>
            <a:lvl2pPr lvl="1">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2pPr>
            <a:lvl3pPr lvl="2">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3pPr>
            <a:lvl4pPr lvl="3">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4pPr>
            <a:lvl5pPr lvl="4">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5pPr>
            <a:lvl6pPr lvl="5">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6pPr>
            <a:lvl7pPr lvl="6">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7pPr>
            <a:lvl8pPr lvl="7">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8pPr>
            <a:lvl9pPr lvl="8">
              <a:lnSpc>
                <a:spcPct val="80000"/>
              </a:lnSpc>
              <a:spcBef>
                <a:spcPts val="0"/>
              </a:spcBef>
              <a:spcAft>
                <a:spcPts val="0"/>
              </a:spcAft>
              <a:buClr>
                <a:schemeClr val="dk1"/>
              </a:buClr>
              <a:buSzPts val="4800"/>
              <a:buFont typeface="Lato Hairline"/>
              <a:buNone/>
              <a:defRPr sz="4800">
                <a:solidFill>
                  <a:schemeClr val="dk1"/>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457200" y="2244400"/>
            <a:ext cx="5511300" cy="26052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1pPr>
            <a:lvl2pPr marL="914400" lvl="1"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2pPr>
            <a:lvl3pPr marL="1371600" lvl="2" indent="-342900">
              <a:spcBef>
                <a:spcPts val="0"/>
              </a:spcBef>
              <a:spcAft>
                <a:spcPts val="0"/>
              </a:spcAft>
              <a:buClr>
                <a:schemeClr val="lt2"/>
              </a:buClr>
              <a:buSzPts val="1800"/>
              <a:buFont typeface="Lato Light"/>
              <a:buChar char="×"/>
              <a:defRPr sz="1800">
                <a:solidFill>
                  <a:schemeClr val="dk2"/>
                </a:solidFill>
                <a:latin typeface="Lato Light"/>
                <a:ea typeface="Lato Light"/>
                <a:cs typeface="Lato Light"/>
                <a:sym typeface="Lato Light"/>
              </a:defRPr>
            </a:lvl3pPr>
            <a:lvl4pPr marL="1828800" lvl="3"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4pPr>
            <a:lvl5pPr marL="2286000" lvl="4"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5pPr>
            <a:lvl6pPr marL="2743200" lvl="5"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6pPr>
            <a:lvl7pPr marL="3200400" lvl="6"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7pPr>
            <a:lvl8pPr marL="3657600" lvl="7"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8pPr>
            <a:lvl9pPr marL="4114800" lvl="8" indent="-342900">
              <a:spcBef>
                <a:spcPts val="0"/>
              </a:spcBef>
              <a:spcAft>
                <a:spcPts val="0"/>
              </a:spcAft>
              <a:buClr>
                <a:schemeClr val="dk2"/>
              </a:buClr>
              <a:buSzPts val="1800"/>
              <a:buFont typeface="Lato Light"/>
              <a:buChar char="■"/>
              <a:defRPr sz="1800">
                <a:solidFill>
                  <a:schemeClr val="dk2"/>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lvl="0" algn="r">
              <a:buNone/>
              <a:defRPr sz="1800">
                <a:solidFill>
                  <a:schemeClr val="lt1"/>
                </a:solidFill>
                <a:latin typeface="Lato Light"/>
                <a:ea typeface="Lato Light"/>
                <a:cs typeface="Lato Light"/>
                <a:sym typeface="Lato Light"/>
              </a:defRPr>
            </a:lvl1pPr>
            <a:lvl2pPr lvl="1" algn="r">
              <a:buNone/>
              <a:defRPr sz="1800">
                <a:solidFill>
                  <a:schemeClr val="lt1"/>
                </a:solidFill>
                <a:latin typeface="Lato Light"/>
                <a:ea typeface="Lato Light"/>
                <a:cs typeface="Lato Light"/>
                <a:sym typeface="Lato Light"/>
              </a:defRPr>
            </a:lvl2pPr>
            <a:lvl3pPr lvl="2" algn="r">
              <a:buNone/>
              <a:defRPr sz="1800">
                <a:solidFill>
                  <a:schemeClr val="lt1"/>
                </a:solidFill>
                <a:latin typeface="Lato Light"/>
                <a:ea typeface="Lato Light"/>
                <a:cs typeface="Lato Light"/>
                <a:sym typeface="Lato Light"/>
              </a:defRPr>
            </a:lvl3pPr>
            <a:lvl4pPr lvl="3" algn="r">
              <a:buNone/>
              <a:defRPr sz="1800">
                <a:solidFill>
                  <a:schemeClr val="lt1"/>
                </a:solidFill>
                <a:latin typeface="Lato Light"/>
                <a:ea typeface="Lato Light"/>
                <a:cs typeface="Lato Light"/>
                <a:sym typeface="Lato Light"/>
              </a:defRPr>
            </a:lvl4pPr>
            <a:lvl5pPr lvl="4" algn="r">
              <a:buNone/>
              <a:defRPr sz="1800">
                <a:solidFill>
                  <a:schemeClr val="lt1"/>
                </a:solidFill>
                <a:latin typeface="Lato Light"/>
                <a:ea typeface="Lato Light"/>
                <a:cs typeface="Lato Light"/>
                <a:sym typeface="Lato Light"/>
              </a:defRPr>
            </a:lvl5pPr>
            <a:lvl6pPr lvl="5" algn="r">
              <a:buNone/>
              <a:defRPr sz="1800">
                <a:solidFill>
                  <a:schemeClr val="lt1"/>
                </a:solidFill>
                <a:latin typeface="Lato Light"/>
                <a:ea typeface="Lato Light"/>
                <a:cs typeface="Lato Light"/>
                <a:sym typeface="Lato Light"/>
              </a:defRPr>
            </a:lvl6pPr>
            <a:lvl7pPr lvl="6" algn="r">
              <a:buNone/>
              <a:defRPr sz="1800">
                <a:solidFill>
                  <a:schemeClr val="lt1"/>
                </a:solidFill>
                <a:latin typeface="Lato Light"/>
                <a:ea typeface="Lato Light"/>
                <a:cs typeface="Lato Light"/>
                <a:sym typeface="Lato Light"/>
              </a:defRPr>
            </a:lvl7pPr>
            <a:lvl8pPr lvl="7" algn="r">
              <a:buNone/>
              <a:defRPr sz="1800">
                <a:solidFill>
                  <a:schemeClr val="lt1"/>
                </a:solidFill>
                <a:latin typeface="Lato Light"/>
                <a:ea typeface="Lato Light"/>
                <a:cs typeface="Lato Light"/>
                <a:sym typeface="Lato Light"/>
              </a:defRPr>
            </a:lvl8pPr>
            <a:lvl9pPr lvl="8" algn="r">
              <a:buNone/>
              <a:defRPr sz="1800">
                <a:solidFill>
                  <a:schemeClr val="lt1"/>
                </a:solidFill>
                <a:latin typeface="Lato Light"/>
                <a:ea typeface="Lato Light"/>
                <a:cs typeface="Lato Light"/>
                <a:sym typeface="Lato Light"/>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76FD099F-3A8A-465D-88BE-ABA6E7E5E023}"/>
              </a:ext>
            </a:extLst>
          </p:cNvPr>
          <p:cNvPicPr>
            <a:picLocks noChangeAspect="1"/>
          </p:cNvPicPr>
          <p:nvPr userDrawn="1"/>
        </p:nvPicPr>
        <p:blipFill>
          <a:blip r:embed="rId8"/>
          <a:stretch>
            <a:fillRect/>
          </a:stretch>
        </p:blipFill>
        <p:spPr>
          <a:xfrm>
            <a:off x="7662041" y="178672"/>
            <a:ext cx="1166550" cy="315018"/>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3893700" y="3273370"/>
            <a:ext cx="5250300" cy="1159800"/>
          </a:xfrm>
          <a:prstGeom prst="rect">
            <a:avLst/>
          </a:prstGeom>
        </p:spPr>
        <p:txBody>
          <a:bodyPr spcFirstLastPara="1" wrap="square" lIns="91425" tIns="91425" rIns="91425" bIns="91425" anchor="b" anchorCtr="0">
            <a:noAutofit/>
          </a:bodyPr>
          <a:lstStyle/>
          <a:p>
            <a:pPr marL="0" marR="0" indent="457200" algn="ctr">
              <a:lnSpc>
                <a:spcPct val="150000"/>
              </a:lnSpc>
              <a:spcBef>
                <a:spcPts val="300"/>
              </a:spcBef>
              <a:spcAft>
                <a:spcPts val="300"/>
              </a:spcAft>
            </a:pPr>
            <a:r>
              <a:rPr lang="vi-VN" sz="2400" b="1" kern="0" cap="all" dirty="0">
                <a:effectLst/>
                <a:latin typeface="Times New Roman" panose="02020603050405020304" pitchFamily="18" charset="0"/>
              </a:rPr>
              <a:t>Chương </a:t>
            </a:r>
            <a:r>
              <a:rPr lang="en-US" sz="2400" b="1" kern="0" cap="all" dirty="0">
                <a:effectLst/>
                <a:latin typeface="Times New Roman" panose="02020603050405020304" pitchFamily="18" charset="0"/>
              </a:rPr>
              <a:t>3</a:t>
            </a:r>
            <a:r>
              <a:rPr lang="en-US" sz="2400" b="1" kern="0" cap="all" dirty="0">
                <a:effectLst/>
                <a:latin typeface="Lato Hairline" panose="020B0604020202020204" charset="0"/>
              </a:rPr>
              <a:t/>
            </a:r>
            <a:br>
              <a:rPr lang="en-US" sz="2400" b="1" kern="0" cap="all" dirty="0">
                <a:effectLst/>
                <a:latin typeface="Lato Hairline" panose="020B0604020202020204" charset="0"/>
              </a:rPr>
            </a:br>
            <a:r>
              <a:rPr lang="vi-VN" sz="2400" b="1" kern="0" cap="all" dirty="0">
                <a:effectLst/>
                <a:latin typeface="Times New Roman" panose="02020603050405020304" pitchFamily="18" charset="0"/>
              </a:rPr>
              <a:t>TƯ TƯỞNG HỒ CHÍ MINH VỀ ĐỘC LẬP DÂN TỘCVÀ CHỦ NGHĨA XÃ HỘI</a:t>
            </a:r>
            <a:endParaRPr lang="en-US" sz="2400" b="1" kern="0" cap="all" dirty="0">
              <a:effectLst/>
              <a:latin typeface="Lato Hairline"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69919-D494-4C50-89CA-27936FE95F11}"/>
              </a:ext>
            </a:extLst>
          </p:cNvPr>
          <p:cNvSpPr>
            <a:spLocks noGrp="1"/>
          </p:cNvSpPr>
          <p:nvPr>
            <p:ph type="title"/>
          </p:nvPr>
        </p:nvSpPr>
        <p:spPr>
          <a:xfrm>
            <a:off x="242712" y="293775"/>
            <a:ext cx="5511300" cy="857400"/>
          </a:xfrm>
        </p:spPr>
        <p:txBody>
          <a:bodyPr/>
          <a:lstStyle/>
          <a:p>
            <a:r>
              <a:rPr lang="en-US" sz="1800" b="1" i="0" dirty="0">
                <a:effectLst/>
                <a:latin typeface="Lato Light" panose="020F0502020204030203" pitchFamily="34" charset="0"/>
                <a:ea typeface="Lato Light" panose="020F0502020204030203" pitchFamily="34" charset="0"/>
                <a:cs typeface="Lato Light" panose="020F0502020204030203" pitchFamily="34" charset="0"/>
              </a:rPr>
              <a:t>3.3.</a:t>
            </a:r>
            <a:r>
              <a:rPr lang="vi-VN" sz="1800" b="1" i="0" dirty="0">
                <a:effectLst/>
                <a:latin typeface="Lato Light" panose="020F0502020204030203" pitchFamily="34" charset="0"/>
                <a:ea typeface="Lato Light" panose="020F0502020204030203" pitchFamily="34" charset="0"/>
                <a:cs typeface="Lato Light" panose="020F0502020204030203" pitchFamily="34" charset="0"/>
              </a:rPr>
              <a:t>2. Chủ nghĩa xã hội là điều kiện để bảo đảm nền độc lập dân tộc vững chắc</a:t>
            </a:r>
            <a:endParaRPr lang="en-US"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349CC293-2ABA-4102-85D1-39098D5A654F}"/>
              </a:ext>
            </a:extLst>
          </p:cNvPr>
          <p:cNvSpPr>
            <a:spLocks noGrp="1"/>
          </p:cNvSpPr>
          <p:nvPr>
            <p:ph type="body" idx="1"/>
          </p:nvPr>
        </p:nvSpPr>
        <p:spPr>
          <a:xfrm>
            <a:off x="0" y="1613514"/>
            <a:ext cx="6225822" cy="2637900"/>
          </a:xfrm>
        </p:spPr>
        <p:txBody>
          <a:bodyPr/>
          <a:lstStyle/>
          <a:p>
            <a:r>
              <a:rPr lang="vi-VN" sz="1800" dirty="0">
                <a:effectLst/>
                <a:latin typeface="Lato Light" panose="020F0502020204030203" pitchFamily="34" charset="0"/>
                <a:ea typeface="Lato Light" panose="020F0502020204030203" pitchFamily="34" charset="0"/>
                <a:cs typeface="Lato Light" panose="020F0502020204030203" pitchFamily="34" charset="0"/>
              </a:rPr>
              <a:t>Chủ nghĩa xã hội là xu thế tất yếu của thời đại và phù hợp với lợi ích của nhân dân Việt Nam.</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r>
              <a:rPr lang="vi-VN" sz="1800" dirty="0">
                <a:effectLst/>
                <a:latin typeface="Lato Light" panose="020F0502020204030203" pitchFamily="34" charset="0"/>
                <a:ea typeface="Lato Light" panose="020F0502020204030203" pitchFamily="34" charset="0"/>
                <a:cs typeface="Lato Light" panose="020F0502020204030203" pitchFamily="34" charset="0"/>
              </a:rPr>
              <a:t>Chủ nghĩa xã hội, theo Hồ Chí Minh, còn là một xã hội tốt đẹp, không còn chế độ áp bức bóc lột</a:t>
            </a:r>
            <a:endParaRPr lang="en-US" sz="1800" dirty="0">
              <a:latin typeface="Lato Light" panose="020F0502020204030203" pitchFamily="34" charset="0"/>
              <a:ea typeface="Lato Light" panose="020F0502020204030203" pitchFamily="34" charset="0"/>
              <a:cs typeface="Lato Light" panose="020F0502020204030203" pitchFamily="34" charset="0"/>
            </a:endParaRPr>
          </a:p>
          <a:p>
            <a:pPr marL="127000" indent="0">
              <a:buNone/>
            </a:pPr>
            <a:r>
              <a:rPr lang="en-US" sz="1800" dirty="0">
                <a:effectLst/>
                <a:latin typeface="Lato Light" panose="020F0502020204030203" pitchFamily="34" charset="0"/>
                <a:ea typeface="Lato Light" panose="020F0502020204030203" pitchFamily="34" charset="0"/>
                <a:cs typeface="Lato Light" panose="020F0502020204030203" pitchFamily="34" charset="0"/>
              </a:rPr>
              <a:t>=&gt; </a:t>
            </a:r>
            <a:r>
              <a:rPr lang="vi-VN" sz="1800" dirty="0">
                <a:effectLst/>
                <a:latin typeface="Lato Light" panose="020F0502020204030203" pitchFamily="34" charset="0"/>
                <a:ea typeface="Lato Light" panose="020F0502020204030203" pitchFamily="34" charset="0"/>
                <a:cs typeface="Lato Light" panose="020F0502020204030203" pitchFamily="34" charset="0"/>
              </a:rPr>
              <a:t>Như vậy, theo Hồ Chí Minh, xây dựng chủ nghĩa xã hội là xây dựng cơ sở cho phát triển của đất nước trên tất cả các lĩnh vực </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Slide Number Placeholder 4">
            <a:extLst>
              <a:ext uri="{FF2B5EF4-FFF2-40B4-BE49-F238E27FC236}">
                <a16:creationId xmlns:a16="http://schemas.microsoft.com/office/drawing/2014/main" id="{D1EC59DA-39A6-4885-8CF0-14F1754D9B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10</a:t>
            </a:fld>
            <a:endParaRPr lang="en">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208052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24"/>
          <p:cNvSpPr txBox="1">
            <a:spLocks noGrp="1"/>
          </p:cNvSpPr>
          <p:nvPr>
            <p:ph type="sldNum" idx="12"/>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11</a:t>
            </a:fld>
            <a:endParaRPr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6" name="Google Shape;146;p24"/>
          <p:cNvSpPr/>
          <p:nvPr/>
        </p:nvSpPr>
        <p:spPr>
          <a:xfrm>
            <a:off x="1208337" y="1022027"/>
            <a:ext cx="2268904" cy="2029138"/>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Một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bảo đảm vai trò lãnh đạo tuyệt đối của đảng cộng sản trong suốt tiến trình cách mạng</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8" name="TextBox 7">
            <a:extLst>
              <a:ext uri="{FF2B5EF4-FFF2-40B4-BE49-F238E27FC236}">
                <a16:creationId xmlns:a16="http://schemas.microsoft.com/office/drawing/2014/main" id="{F5CD2583-1195-4E91-AB3C-18B13484CD03}"/>
              </a:ext>
            </a:extLst>
          </p:cNvPr>
          <p:cNvSpPr txBox="1"/>
          <p:nvPr/>
        </p:nvSpPr>
        <p:spPr>
          <a:xfrm>
            <a:off x="581891" y="257935"/>
            <a:ext cx="4572000" cy="670440"/>
          </a:xfrm>
          <a:prstGeom prst="rect">
            <a:avLst/>
          </a:prstGeom>
          <a:noFill/>
        </p:spPr>
        <p:txBody>
          <a:bodyPr wrap="square">
            <a:spAutoFit/>
          </a:bodyPr>
          <a:lstStyle/>
          <a:p>
            <a:pPr marL="0" marR="0" indent="457200" algn="just">
              <a:lnSpc>
                <a:spcPct val="107000"/>
              </a:lnSpc>
              <a:spcBef>
                <a:spcPts val="300"/>
              </a:spcBef>
              <a:spcAft>
                <a:spcPts val="300"/>
              </a:spcAft>
            </a:pPr>
            <a:r>
              <a:rPr lang="en-US" sz="1800" b="1" dirty="0">
                <a:effectLst/>
                <a:latin typeface="Lato Light" panose="020F0502020204030203" pitchFamily="34" charset="0"/>
                <a:ea typeface="Lato Light" panose="020F0502020204030203" pitchFamily="34" charset="0"/>
                <a:cs typeface="Lato Light" panose="020F0502020204030203" pitchFamily="34" charset="0"/>
              </a:rPr>
              <a:t>3.3.</a:t>
            </a:r>
            <a:r>
              <a:rPr lang="vi-VN" sz="1800" b="1" dirty="0">
                <a:effectLst/>
                <a:latin typeface="Lato Light" panose="020F0502020204030203" pitchFamily="34" charset="0"/>
                <a:ea typeface="Lato Light" panose="020F0502020204030203" pitchFamily="34" charset="0"/>
                <a:cs typeface="Lato Light" panose="020F0502020204030203" pitchFamily="34" charset="0"/>
              </a:rPr>
              <a:t>3. Điều kiện để bảo đảm độc lập dân tộc gắn liền với chủ nghĩa xã hội</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10" name="Google Shape;146;p24">
            <a:extLst>
              <a:ext uri="{FF2B5EF4-FFF2-40B4-BE49-F238E27FC236}">
                <a16:creationId xmlns:a16="http://schemas.microsoft.com/office/drawing/2014/main" id="{EAF5398E-982C-4802-B2F6-26528610500A}"/>
              </a:ext>
            </a:extLst>
          </p:cNvPr>
          <p:cNvSpPr/>
          <p:nvPr/>
        </p:nvSpPr>
        <p:spPr>
          <a:xfrm>
            <a:off x="3397857" y="905592"/>
            <a:ext cx="2268904" cy="2029138"/>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Hai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củng cố và tăng cường khối đại đoàn kết dân tộc mà nền tảng là khối liên minh công - nông</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
        <p:nvSpPr>
          <p:cNvPr id="11" name="Google Shape;146;p24">
            <a:extLst>
              <a:ext uri="{FF2B5EF4-FFF2-40B4-BE49-F238E27FC236}">
                <a16:creationId xmlns:a16="http://schemas.microsoft.com/office/drawing/2014/main" id="{4C6EADA2-0C59-430E-AB80-603280DFFDDF}"/>
              </a:ext>
            </a:extLst>
          </p:cNvPr>
          <p:cNvSpPr/>
          <p:nvPr/>
        </p:nvSpPr>
        <p:spPr>
          <a:xfrm>
            <a:off x="2342789" y="2571750"/>
            <a:ext cx="2448940" cy="2317604"/>
          </a:xfrm>
          <a:prstGeom prst="ellipse">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lvl="0" algn="ctr"/>
            <a:r>
              <a:rPr lang="vi-VN" sz="1600" i="1" dirty="0">
                <a:effectLst/>
                <a:latin typeface="Lato Light" panose="020F0502020204030203" pitchFamily="34" charset="0"/>
                <a:ea typeface="Lato Light" panose="020F0502020204030203" pitchFamily="34" charset="0"/>
                <a:cs typeface="Lato Light" panose="020F0502020204030203" pitchFamily="34" charset="0"/>
              </a:rPr>
              <a:t>Ba là</a:t>
            </a:r>
            <a:r>
              <a:rPr lang="vi-VN" sz="1600" dirty="0">
                <a:effectLst/>
                <a:latin typeface="Lato Light" panose="020F0502020204030203" pitchFamily="34" charset="0"/>
                <a:ea typeface="Lato Light" panose="020F0502020204030203" pitchFamily="34" charset="0"/>
                <a:cs typeface="Lato Light" panose="020F0502020204030203" pitchFamily="34" charset="0"/>
              </a:rPr>
              <a:t>, phải đoàn kết, gắn bó chặt chẽ với cách mạng thế giới</a:t>
            </a:r>
            <a:endParaRPr sz="1600" dirty="0">
              <a:solidFill>
                <a:srgbClr val="666666"/>
              </a:solidFill>
              <a:latin typeface="Lato Light" panose="020F0502020204030203" pitchFamily="34" charset="0"/>
              <a:ea typeface="Lato Light" panose="020F0502020204030203" pitchFamily="34" charset="0"/>
              <a:cs typeface="Lato Light" panose="020F0502020204030203" pitchFamily="34" charset="0"/>
              <a:sym typeface="Lato Light"/>
            </a:endParaRPr>
          </a:p>
        </p:txBody>
      </p:sp>
    </p:spTree>
    <p:extLst>
      <p:ext uri="{BB962C8B-B14F-4D97-AF65-F5344CB8AC3E}">
        <p14:creationId xmlns:p14="http://schemas.microsoft.com/office/powerpoint/2010/main" val="252482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16351" y="1520178"/>
            <a:ext cx="6057870" cy="27871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solidFill>
                  <a:schemeClr val="accent3"/>
                </a:solidFill>
                <a:latin typeface="Lato Hairline" panose="020B0604020202020204" charset="0"/>
              </a:rPr>
              <a:t>3.4. Vận dụng tư tưởng Hồ Chí Minh về độc lập dân tộc gắn liền với chủ nghĩa xã hội trong sự nghiệp cách mạng Việt Nam hiện nay</a:t>
            </a:r>
            <a:endParaRPr sz="3600" dirty="0">
              <a:solidFill>
                <a:schemeClr val="accent3"/>
              </a:solidFill>
              <a:latin typeface="Lato Hairline" panose="020B060402020202020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extLst>
      <p:ext uri="{BB962C8B-B14F-4D97-AF65-F5344CB8AC3E}">
        <p14:creationId xmlns:p14="http://schemas.microsoft.com/office/powerpoint/2010/main" val="327859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ABCA-34E7-4D41-A22E-D195CB8DE88E}"/>
              </a:ext>
            </a:extLst>
          </p:cNvPr>
          <p:cNvSpPr>
            <a:spLocks noGrp="1"/>
          </p:cNvSpPr>
          <p:nvPr>
            <p:ph type="ctrTitle"/>
          </p:nvPr>
        </p:nvSpPr>
        <p:spPr>
          <a:xfrm>
            <a:off x="417786" y="167081"/>
            <a:ext cx="5541580" cy="1159800"/>
          </a:xfrm>
        </p:spPr>
        <p:txBody>
          <a:bodyPr/>
          <a:lstStyle/>
          <a:p>
            <a:r>
              <a:rPr lang="en-US" sz="1800" b="1" dirty="0">
                <a:latin typeface="Lato Light" panose="020F0502020204030203" pitchFamily="34" charset="0"/>
                <a:ea typeface="Lato Light" panose="020F0502020204030203" pitchFamily="34" charset="0"/>
                <a:cs typeface="Lato Light" panose="020F0502020204030203" pitchFamily="34" charset="0"/>
              </a:rPr>
              <a:t>3.4.1. </a:t>
            </a:r>
            <a:r>
              <a:rPr lang="vi-VN" sz="1800" b="1" dirty="0">
                <a:effectLst/>
                <a:latin typeface="Lato Light" panose="020F0502020204030203" pitchFamily="34" charset="0"/>
                <a:ea typeface="Lato Light" panose="020F0502020204030203" pitchFamily="34" charset="0"/>
                <a:cs typeface="Lato Light" panose="020F0502020204030203" pitchFamily="34" charset="0"/>
              </a:rPr>
              <a:t>Kiên định mục tiêu và con đường cách mạng mà Hồ Chí Minh đã xác định</a:t>
            </a:r>
            <a:endParaRPr lang="en-US" sz="18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Subtitle 2">
            <a:extLst>
              <a:ext uri="{FF2B5EF4-FFF2-40B4-BE49-F238E27FC236}">
                <a16:creationId xmlns:a16="http://schemas.microsoft.com/office/drawing/2014/main" id="{1928B474-F94E-48C1-8B33-A1A5EEEA8A5A}"/>
              </a:ext>
            </a:extLst>
          </p:cNvPr>
          <p:cNvSpPr>
            <a:spLocks noGrp="1"/>
          </p:cNvSpPr>
          <p:nvPr>
            <p:ph type="subTitle" idx="1"/>
          </p:nvPr>
        </p:nvSpPr>
        <p:spPr>
          <a:xfrm>
            <a:off x="190702" y="1488770"/>
            <a:ext cx="5995748" cy="2897493"/>
          </a:xfrm>
        </p:spPr>
        <p:txBody>
          <a:bodyPr/>
          <a:lstStyle/>
          <a:p>
            <a:r>
              <a:rPr lang="vi-VN" sz="1800" dirty="0">
                <a:effectLst/>
                <a:latin typeface="Lato Light" panose="020F0502020204030203" pitchFamily="34" charset="0"/>
                <a:ea typeface="Lato Light" panose="020F0502020204030203" pitchFamily="34" charset="0"/>
                <a:cs typeface="Lato Light" panose="020F0502020204030203" pitchFamily="34" charset="0"/>
              </a:rPr>
              <a:t>Tiến tới chủ nghĩa xã hội và chủ nghĩa cộng sản là quá trình hợp quy luật, phù hợp với khát vọng của nhân dân Việt Nam, là sự lựa chọn đúng đắn của Hồ Chí Minh và sự khẳng định của Đảng Cộng sản Việt Nam</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r>
              <a:rPr lang="vi-VN" sz="1800" dirty="0">
                <a:effectLst/>
                <a:latin typeface="Lato Light" panose="020F0502020204030203" pitchFamily="34" charset="0"/>
                <a:ea typeface="Lato Light" panose="020F0502020204030203" pitchFamily="34" charset="0"/>
                <a:cs typeface="Lato Light" panose="020F0502020204030203" pitchFamily="34" charset="0"/>
              </a:rPr>
              <a:t>Trong Cương lĩnh</a:t>
            </a:r>
            <a:r>
              <a:rPr lang="en-US" sz="1800" dirty="0">
                <a:effectLst/>
                <a:latin typeface="Lato Light" panose="020F0502020204030203" pitchFamily="34" charset="0"/>
                <a:ea typeface="Lato Light" panose="020F0502020204030203" pitchFamily="34" charset="0"/>
                <a:cs typeface="Lato Light" panose="020F0502020204030203" pitchFamily="34" charset="0"/>
              </a:rPr>
              <a:t> </a:t>
            </a:r>
            <a:r>
              <a:rPr lang="en-US" sz="1800" dirty="0" err="1">
                <a:effectLst/>
                <a:latin typeface="Lato Light" panose="020F0502020204030203" pitchFamily="34" charset="0"/>
                <a:ea typeface="Lato Light" panose="020F0502020204030203" pitchFamily="34" charset="0"/>
                <a:cs typeface="Lato Light" panose="020F0502020204030203" pitchFamily="34" charset="0"/>
              </a:rPr>
              <a:t>của</a:t>
            </a:r>
            <a:r>
              <a:rPr lang="en-US" sz="1800" dirty="0">
                <a:effectLst/>
                <a:latin typeface="Lato Light" panose="020F0502020204030203" pitchFamily="34" charset="0"/>
                <a:ea typeface="Lato Light" panose="020F0502020204030203" pitchFamily="34" charset="0"/>
                <a:cs typeface="Lato Light" panose="020F0502020204030203" pitchFamily="34" charset="0"/>
              </a:rPr>
              <a:t> </a:t>
            </a:r>
            <a:r>
              <a:rPr lang="en-US" sz="1800" dirty="0" err="1">
                <a:effectLst/>
                <a:latin typeface="Lato Light" panose="020F0502020204030203" pitchFamily="34" charset="0"/>
                <a:ea typeface="Lato Light" panose="020F0502020204030203" pitchFamily="34" charset="0"/>
                <a:cs typeface="Lato Light" panose="020F0502020204030203" pitchFamily="34" charset="0"/>
              </a:rPr>
              <a:t>Đảng</a:t>
            </a:r>
            <a:r>
              <a:rPr lang="vi-VN" sz="1800" dirty="0">
                <a:effectLst/>
                <a:latin typeface="Lato Light" panose="020F0502020204030203" pitchFamily="34" charset="0"/>
                <a:ea typeface="Lato Light" panose="020F0502020204030203" pitchFamily="34" charset="0"/>
                <a:cs typeface="Lato Light" panose="020F0502020204030203" pitchFamily="34" charset="0"/>
              </a:rPr>
              <a:t>, từ thực tiễn phong phú của cách mạng Việt Nam, Đảng đã rút ra những bài học mà đầu tiên là phải “nắm vững ngọn cờ độc lập dân tộc và chủ nghĩa xã hội - ngọn cờ quanh vinh mà Chủ tịch Hồ Chí Minh đã trao lại cho thế hệ hôm nay và các thế hệ mai sau”</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70944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612394" y="171450"/>
            <a:ext cx="5511300" cy="746833"/>
          </a:xfrm>
        </p:spPr>
        <p:txBody>
          <a:bodyPr/>
          <a:lstStyle/>
          <a:p>
            <a:r>
              <a:rPr lang="en-US" sz="1800" b="1" dirty="0">
                <a:latin typeface="Lato Light" panose="020F0502020204030203" pitchFamily="34" charset="0"/>
                <a:ea typeface="Lato Light" panose="020F0502020204030203" pitchFamily="34" charset="0"/>
                <a:cs typeface="Lato Light" panose="020F0502020204030203" pitchFamily="34" charset="0"/>
              </a:rPr>
              <a:t>3.4.2. </a:t>
            </a:r>
            <a:r>
              <a:rPr lang="vi-VN" sz="1800" b="1"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a:t>
            </a:r>
            <a:endParaRPr lang="en-US" sz="18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612394" y="3476694"/>
            <a:ext cx="5546134" cy="1363036"/>
          </a:xfrm>
        </p:spPr>
        <p:txBody>
          <a:bodyPr/>
          <a:lstStyle/>
          <a:p>
            <a:pPr marL="127000" indent="0">
              <a:buNone/>
            </a:pPr>
            <a:r>
              <a:rPr lang="vi-VN" sz="1800" i="1"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a:t>
            </a:r>
            <a:r>
              <a:rPr lang="vi-VN" sz="1800" dirty="0">
                <a:effectLst/>
                <a:latin typeface="Lato Light" panose="020F0502020204030203" pitchFamily="34" charset="0"/>
                <a:ea typeface="Lato Light" panose="020F0502020204030203" pitchFamily="34" charset="0"/>
                <a:cs typeface="Lato Light" panose="020F0502020204030203" pitchFamily="34" charset="0"/>
              </a:rPr>
              <a:t> là phát huy sức mạnh bản chất ưu việt của chế độ xã hội xã hội chủ nghĩa</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a:xfrm>
            <a:off x="8716328" y="4602964"/>
            <a:ext cx="548700" cy="342843"/>
          </a:xfrm>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14</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9" name="Picture 8">
            <a:extLst>
              <a:ext uri="{FF2B5EF4-FFF2-40B4-BE49-F238E27FC236}">
                <a16:creationId xmlns:a16="http://schemas.microsoft.com/office/drawing/2014/main" id="{60587497-82C2-4263-9E41-B987688BE446}"/>
              </a:ext>
            </a:extLst>
          </p:cNvPr>
          <p:cNvPicPr>
            <a:picLocks noChangeAspect="1"/>
          </p:cNvPicPr>
          <p:nvPr/>
        </p:nvPicPr>
        <p:blipFill>
          <a:blip r:embed="rId2"/>
          <a:stretch>
            <a:fillRect/>
          </a:stretch>
        </p:blipFill>
        <p:spPr>
          <a:xfrm>
            <a:off x="1544282" y="1334607"/>
            <a:ext cx="4225159" cy="1788795"/>
          </a:xfrm>
          <a:prstGeom prst="rect">
            <a:avLst/>
          </a:prstGeom>
        </p:spPr>
      </p:pic>
    </p:spTree>
    <p:extLst>
      <p:ext uri="{BB962C8B-B14F-4D97-AF65-F5344CB8AC3E}">
        <p14:creationId xmlns:p14="http://schemas.microsoft.com/office/powerpoint/2010/main" val="174825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99453" y="182327"/>
            <a:ext cx="5788497" cy="857400"/>
          </a:xfrm>
        </p:spPr>
        <p:txBody>
          <a:bodyPr/>
          <a:lstStyle/>
          <a:p>
            <a:r>
              <a:rPr lang="en-US" sz="1800" b="1" dirty="0">
                <a:latin typeface="Lato Light" panose="020F0502020204030203" pitchFamily="34" charset="0"/>
                <a:ea typeface="Lato Light" panose="020F0502020204030203" pitchFamily="34" charset="0"/>
                <a:cs typeface="Lato Light" panose="020F0502020204030203" pitchFamily="34" charset="0"/>
              </a:rPr>
              <a:t>3.4.2. </a:t>
            </a:r>
            <a:r>
              <a:rPr lang="vi-VN" sz="1800" b="1"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a:t>
            </a:r>
            <a:endParaRPr lang="en-US" sz="18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700087" y="3396343"/>
            <a:ext cx="5443537" cy="1564830"/>
          </a:xfrm>
        </p:spPr>
        <p:txBody>
          <a:bodyPr/>
          <a:lstStyle/>
          <a:p>
            <a:pPr marL="127000" indent="0">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 không tách rời quá trình hoàn thiện hệ thống pháp luật, tôn trọng, bảo đảm, bảo vệ quyền con người, quyền và nghĩa vụ công dân theo tinh thần của Hiến pháp hiện hành</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a:xfrm>
            <a:off x="8452987" y="4673651"/>
            <a:ext cx="576297" cy="393600"/>
          </a:xfrm>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15</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6" name="Picture 5">
            <a:extLst>
              <a:ext uri="{FF2B5EF4-FFF2-40B4-BE49-F238E27FC236}">
                <a16:creationId xmlns:a16="http://schemas.microsoft.com/office/drawing/2014/main" id="{F634114A-3293-421F-87E6-98BEB7D450F1}"/>
              </a:ext>
            </a:extLst>
          </p:cNvPr>
          <p:cNvPicPr>
            <a:picLocks noChangeAspect="1"/>
          </p:cNvPicPr>
          <p:nvPr/>
        </p:nvPicPr>
        <p:blipFill>
          <a:blip r:embed="rId2"/>
          <a:stretch>
            <a:fillRect/>
          </a:stretch>
        </p:blipFill>
        <p:spPr>
          <a:xfrm>
            <a:off x="1432667" y="1139043"/>
            <a:ext cx="4089524" cy="2157984"/>
          </a:xfrm>
          <a:prstGeom prst="rect">
            <a:avLst/>
          </a:prstGeom>
        </p:spPr>
      </p:pic>
    </p:spTree>
    <p:extLst>
      <p:ext uri="{BB962C8B-B14F-4D97-AF65-F5344CB8AC3E}">
        <p14:creationId xmlns:p14="http://schemas.microsoft.com/office/powerpoint/2010/main" val="1379768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0EDCB-280C-4CA5-80BB-EB38BB79248B}"/>
              </a:ext>
            </a:extLst>
          </p:cNvPr>
          <p:cNvSpPr>
            <a:spLocks noGrp="1"/>
          </p:cNvSpPr>
          <p:nvPr>
            <p:ph type="title"/>
          </p:nvPr>
        </p:nvSpPr>
        <p:spPr>
          <a:xfrm>
            <a:off x="376650" y="507205"/>
            <a:ext cx="5511300" cy="532521"/>
          </a:xfrm>
        </p:spPr>
        <p:txBody>
          <a:bodyPr/>
          <a:lstStyle/>
          <a:p>
            <a:r>
              <a:rPr lang="en-US" sz="1800" b="1" dirty="0">
                <a:latin typeface="Lato Light" panose="020F0502020204030203" pitchFamily="34" charset="0"/>
                <a:ea typeface="Lato Light" panose="020F0502020204030203" pitchFamily="34" charset="0"/>
                <a:cs typeface="Lato Light" panose="020F0502020204030203" pitchFamily="34" charset="0"/>
              </a:rPr>
              <a:t>3.4.2. </a:t>
            </a:r>
            <a:r>
              <a:rPr lang="vi-VN" sz="1800" b="1"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a:t>
            </a:r>
            <a:endParaRPr lang="en-US" sz="18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Text Placeholder 2">
            <a:extLst>
              <a:ext uri="{FF2B5EF4-FFF2-40B4-BE49-F238E27FC236}">
                <a16:creationId xmlns:a16="http://schemas.microsoft.com/office/drawing/2014/main" id="{3CA6A976-7FF9-43B8-92B8-9A8F88826D68}"/>
              </a:ext>
            </a:extLst>
          </p:cNvPr>
          <p:cNvSpPr>
            <a:spLocks noGrp="1"/>
          </p:cNvSpPr>
          <p:nvPr>
            <p:ph type="body" idx="1"/>
          </p:nvPr>
        </p:nvSpPr>
        <p:spPr>
          <a:xfrm>
            <a:off x="950190" y="3396343"/>
            <a:ext cx="4972594" cy="1564830"/>
          </a:xfrm>
        </p:spPr>
        <p:txBody>
          <a:bodyPr/>
          <a:lstStyle/>
          <a:p>
            <a:pPr marL="127000" indent="0">
              <a:buNone/>
            </a:pPr>
            <a:r>
              <a:rPr lang="vi-VN" sz="1800" dirty="0">
                <a:effectLst/>
                <a:latin typeface="Lato Light" panose="020F0502020204030203" pitchFamily="34" charset="0"/>
                <a:ea typeface="Lato Light" panose="020F0502020204030203" pitchFamily="34" charset="0"/>
                <a:cs typeface="Lato Light" panose="020F0502020204030203" pitchFamily="34" charset="0"/>
              </a:rPr>
              <a:t>Phát huy sức mạnh dân chủ xã hội chủ nghĩa đi đối với tăng cường pháp chế, đề cao trách nhiệm công dân và đạo đức xã hội</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5" name="Slide Number Placeholder 4">
            <a:extLst>
              <a:ext uri="{FF2B5EF4-FFF2-40B4-BE49-F238E27FC236}">
                <a16:creationId xmlns:a16="http://schemas.microsoft.com/office/drawing/2014/main" id="{FB44DDE2-C69C-4248-AD12-7B64FE4ADC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latin typeface="Lato Light" panose="020F0502020204030203" pitchFamily="34" charset="0"/>
                <a:ea typeface="Lato Light" panose="020F0502020204030203" pitchFamily="34" charset="0"/>
                <a:cs typeface="Lato Light" panose="020F0502020204030203" pitchFamily="34" charset="0"/>
              </a:rPr>
              <a:t>16</a:t>
            </a:fld>
            <a:endParaRPr lang="en">
              <a:latin typeface="Lato Light" panose="020F0502020204030203" pitchFamily="34" charset="0"/>
              <a:ea typeface="Lato Light" panose="020F0502020204030203" pitchFamily="34" charset="0"/>
              <a:cs typeface="Lato Light" panose="020F0502020204030203" pitchFamily="34" charset="0"/>
            </a:endParaRPr>
          </a:p>
        </p:txBody>
      </p:sp>
      <p:pic>
        <p:nvPicPr>
          <p:cNvPr id="8" name="Picture 7">
            <a:extLst>
              <a:ext uri="{FF2B5EF4-FFF2-40B4-BE49-F238E27FC236}">
                <a16:creationId xmlns:a16="http://schemas.microsoft.com/office/drawing/2014/main" id="{2C123BB9-BB7F-4E26-A0AB-D4B1206574BB}"/>
              </a:ext>
            </a:extLst>
          </p:cNvPr>
          <p:cNvPicPr>
            <a:picLocks noChangeAspect="1"/>
          </p:cNvPicPr>
          <p:nvPr/>
        </p:nvPicPr>
        <p:blipFill>
          <a:blip r:embed="rId2"/>
          <a:stretch>
            <a:fillRect/>
          </a:stretch>
        </p:blipFill>
        <p:spPr>
          <a:xfrm>
            <a:off x="1751223" y="1266422"/>
            <a:ext cx="3370528" cy="1903225"/>
          </a:xfrm>
          <a:prstGeom prst="rect">
            <a:avLst/>
          </a:prstGeom>
        </p:spPr>
      </p:pic>
    </p:spTree>
    <p:extLst>
      <p:ext uri="{BB962C8B-B14F-4D97-AF65-F5344CB8AC3E}">
        <p14:creationId xmlns:p14="http://schemas.microsoft.com/office/powerpoint/2010/main" val="135710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4197-D12C-4090-B73F-3B894E9283FC}"/>
              </a:ext>
            </a:extLst>
          </p:cNvPr>
          <p:cNvSpPr>
            <a:spLocks noGrp="1"/>
          </p:cNvSpPr>
          <p:nvPr>
            <p:ph type="ctrTitle"/>
          </p:nvPr>
        </p:nvSpPr>
        <p:spPr>
          <a:xfrm>
            <a:off x="434446" y="614363"/>
            <a:ext cx="5344848" cy="895212"/>
          </a:xfrm>
        </p:spPr>
        <p:txBody>
          <a:bodyPr/>
          <a:lstStyle/>
          <a:p>
            <a:pPr marL="0" marR="0" indent="457200" algn="just">
              <a:lnSpc>
                <a:spcPct val="115000"/>
              </a:lnSpc>
              <a:spcBef>
                <a:spcPts val="300"/>
              </a:spcBef>
              <a:spcAft>
                <a:spcPts val="300"/>
              </a:spcAft>
            </a:pPr>
            <a:r>
              <a:rPr lang="en-US" sz="1800" b="1" i="0" dirty="0">
                <a:effectLst/>
                <a:latin typeface="Lato Light" panose="020F0502020204030203" pitchFamily="34" charset="0"/>
                <a:ea typeface="Lato Light" panose="020F0502020204030203" pitchFamily="34" charset="0"/>
                <a:cs typeface="Lato Light" panose="020F0502020204030203" pitchFamily="34" charset="0"/>
              </a:rPr>
              <a:t>3.4.</a:t>
            </a:r>
            <a:r>
              <a:rPr lang="vi-VN" sz="1800" b="1" i="0" dirty="0">
                <a:effectLst/>
                <a:latin typeface="Lato Light" panose="020F0502020204030203" pitchFamily="34" charset="0"/>
                <a:ea typeface="Lato Light" panose="020F0502020204030203" pitchFamily="34" charset="0"/>
                <a:cs typeface="Lato Light" panose="020F0502020204030203" pitchFamily="34" charset="0"/>
              </a:rPr>
              <a:t>3. Củng cố, kiện toàn, phát huy sức mạnh và hiệu quả hoạt động của toàn bộ hệ thống chính trị</a:t>
            </a:r>
            <a:endParaRPr lang="en-US" sz="1800" b="1" i="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3" name="Subtitle 2">
            <a:extLst>
              <a:ext uri="{FF2B5EF4-FFF2-40B4-BE49-F238E27FC236}">
                <a16:creationId xmlns:a16="http://schemas.microsoft.com/office/drawing/2014/main" id="{CC2BA5CB-795E-4F55-A2D5-DB3CCAED38C3}"/>
              </a:ext>
            </a:extLst>
          </p:cNvPr>
          <p:cNvSpPr>
            <a:spLocks noGrp="1"/>
          </p:cNvSpPr>
          <p:nvPr>
            <p:ph type="subTitle" idx="1"/>
          </p:nvPr>
        </p:nvSpPr>
        <p:spPr>
          <a:xfrm>
            <a:off x="207169" y="1760818"/>
            <a:ext cx="5765005" cy="2432563"/>
          </a:xfrm>
        </p:spPr>
        <p:txBody>
          <a:bodyPr/>
          <a:lstStyle/>
          <a:p>
            <a:r>
              <a:rPr lang="vi-VN" sz="1800" dirty="0">
                <a:effectLst/>
                <a:latin typeface="Lato Light" panose="020F0502020204030203" pitchFamily="34" charset="0"/>
                <a:ea typeface="Lato Light" panose="020F0502020204030203" pitchFamily="34" charset="0"/>
                <a:cs typeface="Lato Light" panose="020F0502020204030203" pitchFamily="34" charset="0"/>
              </a:rPr>
              <a:t>Đặc điểm của hệ thống chính trị ở Việt Nam là tính nhất nguyên và tính thống nhất: Nhất nguyên về chính trị, về tổ chức, về tư tưởng; thống nhất dưới sự lãnh đạo của Đảng Cộng sản Việt Nam, thống nhất về mục tiêu chính trị</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r>
              <a:rPr lang="vi-VN" sz="1800" dirty="0">
                <a:effectLst/>
                <a:latin typeface="Lato Light" panose="020F0502020204030203" pitchFamily="34" charset="0"/>
                <a:ea typeface="Lato Light" panose="020F0502020204030203" pitchFamily="34" charset="0"/>
                <a:cs typeface="Lato Light" panose="020F0502020204030203" pitchFamily="34" charset="0"/>
              </a:rPr>
              <a:t>Nhân dân thực hiện quyền làm chủ thông qua hoạt động của Nhà nước, của cả hệ thống chính trị và các hình thức dân chủ trực tiếp, dân chủ đại diện</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522584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03DD5-B196-46CD-84A5-3A496237380C}"/>
              </a:ext>
            </a:extLst>
          </p:cNvPr>
          <p:cNvSpPr>
            <a:spLocks noGrp="1"/>
          </p:cNvSpPr>
          <p:nvPr>
            <p:ph type="ctrTitle"/>
          </p:nvPr>
        </p:nvSpPr>
        <p:spPr>
          <a:xfrm>
            <a:off x="437444" y="375646"/>
            <a:ext cx="5106105" cy="1159800"/>
          </a:xfrm>
        </p:spPr>
        <p:txBody>
          <a:bodyPr/>
          <a:lstStyle/>
          <a:p>
            <a:r>
              <a:rPr lang="en-US" sz="1800" b="1" i="0" dirty="0">
                <a:effectLst/>
                <a:latin typeface="Lato Light" panose="020F0502020204030203" pitchFamily="34" charset="0"/>
                <a:ea typeface="Lato Light" panose="020F0502020204030203" pitchFamily="34" charset="0"/>
                <a:cs typeface="Lato Light" panose="020F0502020204030203" pitchFamily="34" charset="0"/>
              </a:rPr>
              <a:t>3.3.</a:t>
            </a:r>
            <a:r>
              <a:rPr lang="vi-VN" sz="1800" b="1" i="0" dirty="0">
                <a:effectLst/>
                <a:latin typeface="Lato Light" panose="020F0502020204030203" pitchFamily="34" charset="0"/>
                <a:ea typeface="Lato Light" panose="020F0502020204030203" pitchFamily="34" charset="0"/>
                <a:cs typeface="Lato Light" panose="020F0502020204030203" pitchFamily="34" charset="0"/>
              </a:rPr>
              <a:t>4. Đấu tranh chống những biểu hiện suy thoái về tư tưởng, chính trị, đạo đức, lối sống và “tự diễn biến”, “tự chuyển hoá” trong nội bộ</a:t>
            </a:r>
            <a:r>
              <a:rPr lang="en-US" sz="1800" b="1" i="0" dirty="0">
                <a:effectLst/>
                <a:latin typeface="Lato Light" panose="020F0502020204030203" pitchFamily="34" charset="0"/>
                <a:ea typeface="Lato Light" panose="020F0502020204030203" pitchFamily="34" charset="0"/>
                <a:cs typeface="Lato Light" panose="020F0502020204030203" pitchFamily="34" charset="0"/>
              </a:rPr>
              <a:t>.</a:t>
            </a:r>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Subtitle 2">
            <a:extLst>
              <a:ext uri="{FF2B5EF4-FFF2-40B4-BE49-F238E27FC236}">
                <a16:creationId xmlns:a16="http://schemas.microsoft.com/office/drawing/2014/main" id="{836E6A74-F0D6-45E5-8C53-7EE32C7CA555}"/>
              </a:ext>
            </a:extLst>
          </p:cNvPr>
          <p:cNvSpPr>
            <a:spLocks noGrp="1"/>
          </p:cNvSpPr>
          <p:nvPr>
            <p:ph type="subTitle" idx="1"/>
          </p:nvPr>
        </p:nvSpPr>
        <p:spPr>
          <a:xfrm>
            <a:off x="437444" y="2030782"/>
            <a:ext cx="5161845" cy="2372590"/>
          </a:xfrm>
        </p:spPr>
        <p:txBody>
          <a:bodyPr/>
          <a:lstStyle/>
          <a:p>
            <a:r>
              <a:rPr lang="en-US" sz="1800" dirty="0">
                <a:latin typeface="Lato Light" panose="020F0502020204030203" pitchFamily="34" charset="0"/>
                <a:ea typeface="Lato Light" panose="020F0502020204030203" pitchFamily="34" charset="0"/>
                <a:cs typeface="Lato Light" panose="020F0502020204030203" pitchFamily="34" charset="0"/>
              </a:rPr>
              <a:t>C</a:t>
            </a:r>
            <a:r>
              <a:rPr lang="vi-VN" sz="1800" dirty="0">
                <a:effectLst/>
                <a:latin typeface="Lato Light" panose="020F0502020204030203" pitchFamily="34" charset="0"/>
                <a:ea typeface="Lato Light" panose="020F0502020204030203" pitchFamily="34" charset="0"/>
                <a:cs typeface="Lato Light" panose="020F0502020204030203" pitchFamily="34" charset="0"/>
              </a:rPr>
              <a:t>hỉ trong một thời gian rất ngắn so với lịch sử của Đảng, tình trạng suy thoái về Tư tưởng chính trị, đạo đức, lối sống của một bộ phận không nhỏ cán bộ, đảng viên đã xuất hiện và trở nên nghiêm trọng</a:t>
            </a:r>
            <a:r>
              <a:rPr lang="en-US" sz="1800" dirty="0">
                <a:effectLst/>
                <a:latin typeface="Lato Light" panose="020F0502020204030203" pitchFamily="34" charset="0"/>
                <a:ea typeface="Lato Light" panose="020F0502020204030203" pitchFamily="34" charset="0"/>
                <a:cs typeface="Lato Light" panose="020F0502020204030203" pitchFamily="34" charset="0"/>
              </a:rPr>
              <a:t>.</a:t>
            </a:r>
          </a:p>
          <a:p>
            <a:endParaRPr lang="en-US" dirty="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139216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62F3A8-792F-4041-A50F-4775F2EE0B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5" name="TextBox 4">
            <a:extLst>
              <a:ext uri="{FF2B5EF4-FFF2-40B4-BE49-F238E27FC236}">
                <a16:creationId xmlns:a16="http://schemas.microsoft.com/office/drawing/2014/main" id="{7306BC23-9D5C-47F9-9F04-D2E104EDFD51}"/>
              </a:ext>
            </a:extLst>
          </p:cNvPr>
          <p:cNvSpPr txBox="1"/>
          <p:nvPr/>
        </p:nvSpPr>
        <p:spPr>
          <a:xfrm>
            <a:off x="511707" y="1694587"/>
            <a:ext cx="5453663" cy="1754326"/>
          </a:xfrm>
          <a:prstGeom prst="rect">
            <a:avLst/>
          </a:prstGeom>
          <a:noFill/>
        </p:spPr>
        <p:txBody>
          <a:bodyPr wrap="square">
            <a:spAutoFit/>
          </a:bodyPr>
          <a:lstStyle/>
          <a:p>
            <a:r>
              <a:rPr lang="vi-VN" sz="1800" dirty="0">
                <a:effectLst/>
                <a:latin typeface="Lato Light" panose="020F0502020204030203" pitchFamily="34" charset="0"/>
                <a:ea typeface="Lato Light" panose="020F0502020204030203" pitchFamily="34" charset="0"/>
                <a:cs typeface="Lato Light" panose="020F0502020204030203" pitchFamily="34" charset="0"/>
              </a:rPr>
              <a:t>Vận dụng tư tưởng Hồ Chí Minh về độc lập dân tộc và chủ nghĩa xã hội trong giai đoạn hiện nay là phải tích cực thực hiện, thực hiện có hiệu quả các nghị quyết của Đảng, trong đó các nghị quyết về xây dựng Đảng giữ vị trí cực kỳ quan trọng vì xây dựng Đảng là nhiệm vụ then chốt trong sự nghiệp đổi mới.</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595019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637309"/>
            <a:ext cx="5533120" cy="27871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3"/>
                </a:solidFill>
                <a:latin typeface="Lato Hairline" panose="020B0604020202020204" charset="0"/>
              </a:rPr>
              <a:t>3.2. Tư tưởng Hồ Chí Minh về chủ nghĩa xã hội và xây dựng chủ nghĩa xã hội ở Việt Nam</a:t>
            </a:r>
            <a:endParaRPr sz="4000"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7" y="3676029"/>
            <a:ext cx="3914700" cy="784800"/>
          </a:xfrm>
          <a:prstGeom prst="rect">
            <a:avLst/>
          </a:prstGeom>
        </p:spPr>
        <p:txBody>
          <a:bodyPr spcFirstLastPara="1" wrap="square" lIns="91425" tIns="91425" rIns="91425" bIns="91425" anchor="t" anchorCtr="0">
            <a:noAutofit/>
          </a:bodyPr>
          <a:lstStyle/>
          <a:p>
            <a:pPr marL="0" indent="0"/>
            <a:r>
              <a:rPr lang="en" b="1" dirty="0" smtClean="0">
                <a:solidFill>
                  <a:srgbClr val="FF0000"/>
                </a:solidFill>
                <a:latin typeface="Lato Light" panose="020F0502020204030203" pitchFamily="34" charset="0"/>
                <a:ea typeface="Lato Light" panose="020F0502020204030203" pitchFamily="34" charset="0"/>
                <a:cs typeface="Lato Light" panose="020F0502020204030203" pitchFamily="34" charset="0"/>
              </a:rPr>
              <a:t>3.2.3. </a:t>
            </a:r>
            <a:r>
              <a:rPr lang="en"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tư tưởng Hồ Chí Minh về thời kỳ quá độ đi lên chủ nghĩa xã hội ở Việt Nam</a:t>
            </a:r>
            <a:endParaRPr dirty="0">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extLst>
      <p:ext uri="{BB962C8B-B14F-4D97-AF65-F5344CB8AC3E}">
        <p14:creationId xmlns:p14="http://schemas.microsoft.com/office/powerpoint/2010/main" val="350956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864D-24C0-4152-9E1F-70131D3A241C}"/>
              </a:ext>
            </a:extLst>
          </p:cNvPr>
          <p:cNvSpPr>
            <a:spLocks noGrp="1"/>
          </p:cNvSpPr>
          <p:nvPr>
            <p:ph type="ctrTitle"/>
          </p:nvPr>
        </p:nvSpPr>
        <p:spPr>
          <a:xfrm>
            <a:off x="221342" y="181428"/>
            <a:ext cx="5613401" cy="918589"/>
          </a:xfrm>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en-US" dirty="0"/>
          </a:p>
        </p:txBody>
      </p:sp>
      <p:sp>
        <p:nvSpPr>
          <p:cNvPr id="5" name="TextBox 4">
            <a:extLst>
              <a:ext uri="{FF2B5EF4-FFF2-40B4-BE49-F238E27FC236}">
                <a16:creationId xmlns:a16="http://schemas.microsoft.com/office/drawing/2014/main" id="{AB57295E-C77A-471E-A564-CDA3A2F899D4}"/>
              </a:ext>
            </a:extLst>
          </p:cNvPr>
          <p:cNvSpPr txBox="1"/>
          <p:nvPr/>
        </p:nvSpPr>
        <p:spPr>
          <a:xfrm>
            <a:off x="370114" y="955546"/>
            <a:ext cx="5929085" cy="4069256"/>
          </a:xfrm>
          <a:prstGeom prst="rect">
            <a:avLst/>
          </a:prstGeom>
          <a:noFill/>
        </p:spPr>
        <p:txBody>
          <a:bodyPr wrap="square">
            <a:spAutoFit/>
          </a:bodyPr>
          <a:lstStyle/>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1.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2. Đảng Cộng sản Việt Nam - Ban Chấp hành Trung ương - Ban chỉ đạo tổng kết: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Báo cáo tổng kết một số vấn đề lý luận - thực tiễn qua 30 năm đổi mới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2015.</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3. Đảng Cộng sản Việt Nam: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Văn kiện Đại hội đại biểu toàn quốc lần thứ XII</a:t>
            </a:r>
            <a:r>
              <a:rPr lang="vi-VN" sz="1400" dirty="0">
                <a:effectLst/>
                <a:latin typeface="Lato Light" panose="020F0502020204030203" pitchFamily="34" charset="0"/>
                <a:ea typeface="Lato Light" panose="020F0502020204030203" pitchFamily="34" charset="0"/>
                <a:cs typeface="Lato Light" panose="020F0502020204030203" pitchFamily="34" charset="0"/>
              </a:rPr>
              <a:t>. Nxb. Chính trị quốc gia, Hà Nội, 2016.</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4. Hồ Chí Minh: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các tập 1,2,4,15, Nxb. Chính trị quốc gia, Hà Nội, 2011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5. V.I.Lênin;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t.42, Nxb. Tiến bộ, Mátxcơva, 1979 - 1981.</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6. C.Mác và Ph.Ăngghen: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Toàn tập</a:t>
            </a:r>
            <a:r>
              <a:rPr lang="vi-VN" sz="1400" dirty="0">
                <a:effectLst/>
                <a:latin typeface="Lato Light" panose="020F0502020204030203" pitchFamily="34" charset="0"/>
                <a:ea typeface="Lato Light" panose="020F0502020204030203" pitchFamily="34" charset="0"/>
                <a:cs typeface="Lato Light" panose="020F0502020204030203" pitchFamily="34" charset="0"/>
              </a:rPr>
              <a:t>, t.29, Nxb. Chính trị quốc gia, Hà Nội 2004.</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7. Jean Lacouture: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Ed. Seuil, Paris, 1967</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a:p>
            <a:pPr marL="0" marR="0" indent="457200" algn="just">
              <a:lnSpc>
                <a:spcPct val="107000"/>
              </a:lnSpc>
              <a:spcBef>
                <a:spcPts val="300"/>
              </a:spcBef>
              <a:spcAft>
                <a:spcPts val="300"/>
              </a:spcAft>
            </a:pPr>
            <a:r>
              <a:rPr lang="vi-VN" sz="1400" dirty="0">
                <a:effectLst/>
                <a:latin typeface="Lato Light" panose="020F0502020204030203" pitchFamily="34" charset="0"/>
                <a:ea typeface="Lato Light" panose="020F0502020204030203" pitchFamily="34" charset="0"/>
                <a:cs typeface="Lato Light" panose="020F0502020204030203" pitchFamily="34" charset="0"/>
              </a:rPr>
              <a:t>8. Pierre Brocheux: </a:t>
            </a:r>
            <a:r>
              <a:rPr lang="vi-VN" sz="1400" i="1" dirty="0">
                <a:effectLst/>
                <a:latin typeface="Lato Light" panose="020F0502020204030203" pitchFamily="34" charset="0"/>
                <a:ea typeface="Lato Light" panose="020F0502020204030203" pitchFamily="34" charset="0"/>
                <a:cs typeface="Lato Light" panose="020F0502020204030203" pitchFamily="34" charset="0"/>
              </a:rPr>
              <a:t>Ho Chi Minh</a:t>
            </a:r>
            <a:r>
              <a:rPr lang="vi-VN" sz="1400" dirty="0">
                <a:effectLst/>
                <a:latin typeface="Lato Light" panose="020F0502020204030203" pitchFamily="34" charset="0"/>
                <a:ea typeface="Lato Light" panose="020F0502020204030203" pitchFamily="34" charset="0"/>
                <a:cs typeface="Lato Light" panose="020F0502020204030203" pitchFamily="34" charset="0"/>
              </a:rPr>
              <a:t>, Presses des Sciences Politiques, Paris, 2000</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0086061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5"/>
          <p:cNvSpPr txBox="1">
            <a:spLocks noGrp="1"/>
          </p:cNvSpPr>
          <p:nvPr>
            <p:ph type="ctrTitle" idx="4294967295"/>
          </p:nvPr>
        </p:nvSpPr>
        <p:spPr>
          <a:xfrm>
            <a:off x="2140050" y="872875"/>
            <a:ext cx="48639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solidFill>
                  <a:srgbClr val="FFFFFF"/>
                </a:solidFill>
              </a:rPr>
              <a:t>Thank You!</a:t>
            </a:r>
            <a:endParaRPr sz="6000" dirty="0">
              <a:solidFill>
                <a:srgbClr val="FFFFFF"/>
              </a:solidFill>
            </a:endParaRPr>
          </a:p>
        </p:txBody>
      </p:sp>
      <p:sp>
        <p:nvSpPr>
          <p:cNvPr id="273" name="Google Shape;273;p35"/>
          <p:cNvSpPr txBox="1">
            <a:spLocks noGrp="1"/>
          </p:cNvSpPr>
          <p:nvPr>
            <p:ph type="subTitle" idx="4294967295"/>
          </p:nvPr>
        </p:nvSpPr>
        <p:spPr>
          <a:xfrm>
            <a:off x="2140050" y="2072430"/>
            <a:ext cx="48639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dirty="0">
                <a:solidFill>
                  <a:srgbClr val="FFFFFF"/>
                </a:solidFill>
              </a:rPr>
              <a:t>Any questions?</a:t>
            </a:r>
            <a:endParaRPr sz="3600" dirty="0">
              <a:solidFill>
                <a:srgbClr val="FFFFFF"/>
              </a:solidFill>
            </a:endParaRPr>
          </a:p>
        </p:txBody>
      </p:sp>
      <p:sp>
        <p:nvSpPr>
          <p:cNvPr id="275" name="Google Shape;275;p35"/>
          <p:cNvSpPr txBox="1">
            <a:spLocks noGrp="1"/>
          </p:cNvSpPr>
          <p:nvPr>
            <p:ph type="sldNum" idx="12"/>
          </p:nvPr>
        </p:nvSpPr>
        <p:spPr>
          <a:xfrm>
            <a:off x="4297650" y="4673651"/>
            <a:ext cx="5487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pic>
        <p:nvPicPr>
          <p:cNvPr id="5" name="Picture 4">
            <a:extLst>
              <a:ext uri="{FF2B5EF4-FFF2-40B4-BE49-F238E27FC236}">
                <a16:creationId xmlns:a16="http://schemas.microsoft.com/office/drawing/2014/main" id="{2175E3B2-DB90-4FBE-B3A2-A0CA848A3556}"/>
              </a:ext>
            </a:extLst>
          </p:cNvPr>
          <p:cNvPicPr>
            <a:picLocks noChangeAspect="1"/>
          </p:cNvPicPr>
          <p:nvPr/>
        </p:nvPicPr>
        <p:blipFill>
          <a:blip r:embed="rId4"/>
          <a:stretch>
            <a:fillRect/>
          </a:stretch>
        </p:blipFill>
        <p:spPr>
          <a:xfrm>
            <a:off x="7594518" y="143683"/>
            <a:ext cx="1325912" cy="35805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FE45-8567-4537-8560-898892B05939}"/>
              </a:ext>
            </a:extLst>
          </p:cNvPr>
          <p:cNvSpPr>
            <a:spLocks noGrp="1"/>
          </p:cNvSpPr>
          <p:nvPr>
            <p:ph type="ctrTitle"/>
          </p:nvPr>
        </p:nvSpPr>
        <p:spPr>
          <a:xfrm>
            <a:off x="361709" y="502052"/>
            <a:ext cx="3914700" cy="828022"/>
          </a:xfrm>
        </p:spPr>
        <p:txBody>
          <a:bodyPr/>
          <a:lstStyle/>
          <a:p>
            <a:r>
              <a:rPr lang="vi-VN" sz="1800" b="0" i="1" dirty="0">
                <a:effectLst/>
                <a:latin typeface="Lato Light" panose="020F0502020204030203" pitchFamily="34" charset="0"/>
                <a:ea typeface="Lato Light" panose="020F0502020204030203" pitchFamily="34" charset="0"/>
                <a:cs typeface="Lato Light" panose="020F0502020204030203" pitchFamily="34" charset="0"/>
              </a:rPr>
              <a:t>a. Tính chất, đặc điểm và nhiệm vụ của thời kỳ quá độ</a:t>
            </a:r>
            <a:endParaRPr lang="en-US" sz="18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3" name="Subtitle 2">
            <a:extLst>
              <a:ext uri="{FF2B5EF4-FFF2-40B4-BE49-F238E27FC236}">
                <a16:creationId xmlns:a16="http://schemas.microsoft.com/office/drawing/2014/main" id="{453D83C7-CD23-43B0-838B-CC0FA848AF58}"/>
              </a:ext>
            </a:extLst>
          </p:cNvPr>
          <p:cNvSpPr>
            <a:spLocks noGrp="1"/>
          </p:cNvSpPr>
          <p:nvPr>
            <p:ph type="subTitle" idx="1"/>
          </p:nvPr>
        </p:nvSpPr>
        <p:spPr>
          <a:xfrm>
            <a:off x="361709" y="1598669"/>
            <a:ext cx="5170990" cy="1364450"/>
          </a:xfrm>
        </p:spPr>
        <p:txBody>
          <a:bodyPr/>
          <a:lstStyle/>
          <a:p>
            <a:pPr algn="just"/>
            <a:r>
              <a:rPr lang="vi-VN" sz="1600" i="1" dirty="0">
                <a:effectLst/>
                <a:latin typeface="Lato Light" panose="020F0502020204030203" pitchFamily="34" charset="0"/>
                <a:ea typeface="Lato Light" panose="020F0502020204030203" pitchFamily="34" charset="0"/>
                <a:cs typeface="Lato Light" panose="020F0502020204030203" pitchFamily="34" charset="0"/>
              </a:rPr>
              <a:t>Tính chất của thời kỳ quá độ: Đây là thời kỳ cải biến sâu sắc nhất nhưng phức tạp, lâu dài, khó khăn, gian khổ.</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5" name="Oval 4">
            <a:extLst>
              <a:ext uri="{FF2B5EF4-FFF2-40B4-BE49-F238E27FC236}">
                <a16:creationId xmlns:a16="http://schemas.microsoft.com/office/drawing/2014/main" id="{86AE9CF8-B41C-441C-9DAB-59D980716037}"/>
              </a:ext>
            </a:extLst>
          </p:cNvPr>
          <p:cNvSpPr/>
          <p:nvPr/>
        </p:nvSpPr>
        <p:spPr>
          <a:xfrm>
            <a:off x="771646" y="3140539"/>
            <a:ext cx="1547413" cy="107644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Lato Light" panose="020F0502020204030203" pitchFamily="34" charset="0"/>
                <a:ea typeface="Lato Light" panose="020F0502020204030203" pitchFamily="34" charset="0"/>
                <a:cs typeface="Lato Light" panose="020F0502020204030203" pitchFamily="34" charset="0"/>
              </a:rPr>
              <a:t/>
            </a:r>
            <a:br>
              <a:rPr lang="en-US" sz="1600" dirty="0">
                <a:latin typeface="Lato Light" panose="020F0502020204030203" pitchFamily="34" charset="0"/>
                <a:ea typeface="Lato Light" panose="020F0502020204030203" pitchFamily="34" charset="0"/>
                <a:cs typeface="Lato Light" panose="020F0502020204030203" pitchFamily="34" charset="0"/>
              </a:rPr>
            </a:br>
            <a:r>
              <a:rPr lang="en-US" sz="1600" dirty="0" err="1">
                <a:latin typeface="Lato Light" panose="020F0502020204030203" pitchFamily="34" charset="0"/>
                <a:ea typeface="Lato Light" panose="020F0502020204030203" pitchFamily="34" charset="0"/>
                <a:cs typeface="Lato Light" panose="020F0502020204030203" pitchFamily="34" charset="0"/>
              </a:rPr>
              <a:t>Xã</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hội</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cũ</a:t>
            </a:r>
            <a:r>
              <a:rPr lang="en-US" sz="1600" dirty="0">
                <a:latin typeface="Lato Light" panose="020F0502020204030203" pitchFamily="34" charset="0"/>
                <a:ea typeface="Lato Light" panose="020F0502020204030203" pitchFamily="34" charset="0"/>
                <a:cs typeface="Lato Light" panose="020F0502020204030203" pitchFamily="34" charset="0"/>
              </a:rPr>
              <a:t> </a:t>
            </a:r>
          </a:p>
        </p:txBody>
      </p:sp>
      <p:sp>
        <p:nvSpPr>
          <p:cNvPr id="7" name="Oval 6">
            <a:extLst>
              <a:ext uri="{FF2B5EF4-FFF2-40B4-BE49-F238E27FC236}">
                <a16:creationId xmlns:a16="http://schemas.microsoft.com/office/drawing/2014/main" id="{8D33B50A-8DEC-4BC7-9090-B290A773D8C9}"/>
              </a:ext>
            </a:extLst>
          </p:cNvPr>
          <p:cNvSpPr/>
          <p:nvPr/>
        </p:nvSpPr>
        <p:spPr>
          <a:xfrm>
            <a:off x="3242708" y="3140539"/>
            <a:ext cx="1547414" cy="107644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Lato Light" panose="020F0502020204030203" pitchFamily="34" charset="0"/>
                <a:ea typeface="Lato Light" panose="020F0502020204030203" pitchFamily="34" charset="0"/>
                <a:cs typeface="Lato Light" panose="020F0502020204030203" pitchFamily="34" charset="0"/>
              </a:rPr>
              <a:t/>
            </a:r>
            <a:br>
              <a:rPr lang="en-US" sz="1600" dirty="0">
                <a:latin typeface="Lato Light" panose="020F0502020204030203" pitchFamily="34" charset="0"/>
                <a:ea typeface="Lato Light" panose="020F0502020204030203" pitchFamily="34" charset="0"/>
                <a:cs typeface="Lato Light" panose="020F0502020204030203" pitchFamily="34" charset="0"/>
              </a:rPr>
            </a:br>
            <a:r>
              <a:rPr lang="en-US" sz="1600" dirty="0" err="1">
                <a:latin typeface="Lato Light" panose="020F0502020204030203" pitchFamily="34" charset="0"/>
                <a:ea typeface="Lato Light" panose="020F0502020204030203" pitchFamily="34" charset="0"/>
                <a:cs typeface="Lato Light" panose="020F0502020204030203" pitchFamily="34" charset="0"/>
              </a:rPr>
              <a:t>Xã</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hội</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mới</a:t>
            </a:r>
            <a:r>
              <a:rPr lang="en-US" sz="1600" dirty="0">
                <a:latin typeface="Lato Light" panose="020F0502020204030203" pitchFamily="34" charset="0"/>
                <a:ea typeface="Lato Light" panose="020F0502020204030203" pitchFamily="34" charset="0"/>
                <a:cs typeface="Lato Light" panose="020F0502020204030203" pitchFamily="34" charset="0"/>
              </a:rPr>
              <a:t> </a:t>
            </a:r>
          </a:p>
        </p:txBody>
      </p:sp>
      <p:sp>
        <p:nvSpPr>
          <p:cNvPr id="8" name="Arrow: Curved Up 7">
            <a:extLst>
              <a:ext uri="{FF2B5EF4-FFF2-40B4-BE49-F238E27FC236}">
                <a16:creationId xmlns:a16="http://schemas.microsoft.com/office/drawing/2014/main" id="{6516C5C3-BAF1-4582-9280-5944071443D9}"/>
              </a:ext>
            </a:extLst>
          </p:cNvPr>
          <p:cNvSpPr/>
          <p:nvPr/>
        </p:nvSpPr>
        <p:spPr>
          <a:xfrm>
            <a:off x="1794076" y="4216984"/>
            <a:ext cx="1886673" cy="424464"/>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9" name="Arrow: Curved Down 8">
            <a:extLst>
              <a:ext uri="{FF2B5EF4-FFF2-40B4-BE49-F238E27FC236}">
                <a16:creationId xmlns:a16="http://schemas.microsoft.com/office/drawing/2014/main" id="{85C59061-9B5C-4CAE-AF81-3111E6C04F3E}"/>
              </a:ext>
            </a:extLst>
          </p:cNvPr>
          <p:cNvSpPr/>
          <p:nvPr/>
        </p:nvSpPr>
        <p:spPr>
          <a:xfrm>
            <a:off x="1857736" y="2717845"/>
            <a:ext cx="1759352" cy="379180"/>
          </a:xfrm>
          <a:prstGeom prst="curved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solidFill>
                <a:schemeClr val="tx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1107470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53D83C7-CD23-43B0-838B-CC0FA848AF58}"/>
              </a:ext>
            </a:extLst>
          </p:cNvPr>
          <p:cNvSpPr>
            <a:spLocks noGrp="1"/>
          </p:cNvSpPr>
          <p:nvPr>
            <p:ph type="subTitle" idx="1"/>
          </p:nvPr>
        </p:nvSpPr>
        <p:spPr>
          <a:xfrm>
            <a:off x="111614" y="832484"/>
            <a:ext cx="6154838" cy="1364450"/>
          </a:xfrm>
        </p:spPr>
        <p:txBody>
          <a:bodyPr/>
          <a:lstStyle/>
          <a:p>
            <a:pPr marL="0" marR="0" indent="457200" algn="just">
              <a:lnSpc>
                <a:spcPct val="107000"/>
              </a:lnSpc>
              <a:spcBef>
                <a:spcPts val="300"/>
              </a:spcBef>
              <a:spcAft>
                <a:spcPts val="300"/>
              </a:spcAft>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Đặc điểm của thời kỳ quá độ: Đặc điểm lớn nhất của thời kỳ quà độ ở Việt Nam là từ một nước nông nghiệp lạc hậu tiến thẳng lên chủ nghĩa xã hội, không trải qua giai đoạn phát triển tư bản chủ nghĩa. </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5" name="Oval 4">
            <a:extLst>
              <a:ext uri="{FF2B5EF4-FFF2-40B4-BE49-F238E27FC236}">
                <a16:creationId xmlns:a16="http://schemas.microsoft.com/office/drawing/2014/main" id="{86AE9CF8-B41C-441C-9DAB-59D980716037}"/>
              </a:ext>
            </a:extLst>
          </p:cNvPr>
          <p:cNvSpPr/>
          <p:nvPr/>
        </p:nvSpPr>
        <p:spPr>
          <a:xfrm>
            <a:off x="621175" y="3487780"/>
            <a:ext cx="1547413" cy="107644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err="1">
                <a:latin typeface="Lato Light" panose="020F0502020204030203" pitchFamily="34" charset="0"/>
                <a:ea typeface="Lato Light" panose="020F0502020204030203" pitchFamily="34" charset="0"/>
                <a:cs typeface="Lato Light" panose="020F0502020204030203" pitchFamily="34" charset="0"/>
              </a:rPr>
              <a:t>Xã</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hội</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nông</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nghiệp</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7" name="Oval 6">
            <a:extLst>
              <a:ext uri="{FF2B5EF4-FFF2-40B4-BE49-F238E27FC236}">
                <a16:creationId xmlns:a16="http://schemas.microsoft.com/office/drawing/2014/main" id="{8D33B50A-8DEC-4BC7-9090-B290A773D8C9}"/>
              </a:ext>
            </a:extLst>
          </p:cNvPr>
          <p:cNvSpPr/>
          <p:nvPr/>
        </p:nvSpPr>
        <p:spPr>
          <a:xfrm>
            <a:off x="3123718" y="2796073"/>
            <a:ext cx="1547414" cy="107644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err="1">
                <a:latin typeface="Lato Light" panose="020F0502020204030203" pitchFamily="34" charset="0"/>
                <a:ea typeface="Lato Light" panose="020F0502020204030203" pitchFamily="34" charset="0"/>
                <a:cs typeface="Lato Light" panose="020F0502020204030203" pitchFamily="34" charset="0"/>
              </a:rPr>
              <a:t>Chủ</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nghĩa</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xã</a:t>
            </a:r>
            <a:r>
              <a:rPr lang="en-US" sz="1600" dirty="0">
                <a:latin typeface="Lato Light" panose="020F0502020204030203" pitchFamily="34" charset="0"/>
                <a:ea typeface="Lato Light" panose="020F0502020204030203" pitchFamily="34" charset="0"/>
                <a:cs typeface="Lato Light" panose="020F0502020204030203" pitchFamily="34" charset="0"/>
              </a:rPr>
              <a:t> </a:t>
            </a:r>
            <a:r>
              <a:rPr lang="en-US" sz="1600" dirty="0" err="1">
                <a:latin typeface="Lato Light" panose="020F0502020204030203" pitchFamily="34" charset="0"/>
                <a:ea typeface="Lato Light" panose="020F0502020204030203" pitchFamily="34" charset="0"/>
                <a:cs typeface="Lato Light" panose="020F0502020204030203" pitchFamily="34" charset="0"/>
              </a:rPr>
              <a:t>hội</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0" name="Arrow: Up 9">
            <a:extLst>
              <a:ext uri="{FF2B5EF4-FFF2-40B4-BE49-F238E27FC236}">
                <a16:creationId xmlns:a16="http://schemas.microsoft.com/office/drawing/2014/main" id="{28C80EAF-40DE-4012-9299-36562B80B81F}"/>
              </a:ext>
            </a:extLst>
          </p:cNvPr>
          <p:cNvSpPr/>
          <p:nvPr/>
        </p:nvSpPr>
        <p:spPr>
          <a:xfrm rot="3809161">
            <a:off x="2406414" y="3274027"/>
            <a:ext cx="342669" cy="743553"/>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8049744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129801" y="211550"/>
            <a:ext cx="7463191" cy="857400"/>
          </a:xfrm>
          <a:prstGeom prst="rect">
            <a:avLst/>
          </a:prstGeom>
        </p:spPr>
        <p:txBody>
          <a:bodyPr spcFirstLastPara="1" wrap="square" lIns="91425" tIns="91425" rIns="91425" bIns="91425" anchor="b" anchorCtr="0">
            <a:noAutofit/>
          </a:bodyPr>
          <a:lstStyle/>
          <a:p>
            <a:pPr marL="0" marR="0" indent="457200" algn="just">
              <a:lnSpc>
                <a:spcPct val="107000"/>
              </a:lnSpc>
              <a:spcBef>
                <a:spcPts val="300"/>
              </a:spcBef>
              <a:spcAft>
                <a:spcPts val="300"/>
              </a:spcAft>
            </a:pPr>
            <a:r>
              <a:rPr lang="vi-VN" sz="1600" i="1" dirty="0">
                <a:effectLst/>
                <a:latin typeface="Lato Light" panose="020F0502020204030203" pitchFamily="34" charset="0"/>
                <a:ea typeface="Lato Light" panose="020F0502020204030203" pitchFamily="34" charset="0"/>
                <a:cs typeface="Lato Light" panose="020F0502020204030203" pitchFamily="34" charset="0"/>
              </a:rPr>
              <a:t>Nhiệm vụ của thời kỳ quá độ: Đấu tranh cải tạo, xóa bỏ tàn tích của chế độ xã hội cũ, xây dựng các yếu tố mới phù hợp với quy luật tiến lên chủ nghĩa xã hội trên tất cả các lĩnh vực của đời sống; trong đó:</a:t>
            </a:r>
            <a:endParaRPr lang="en-US" sz="16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1" name="Google Shape;201;p30"/>
          <p:cNvSpPr txBox="1">
            <a:spLocks noGrp="1"/>
          </p:cNvSpPr>
          <p:nvPr>
            <p:ph type="body" idx="1"/>
          </p:nvPr>
        </p:nvSpPr>
        <p:spPr>
          <a:xfrm>
            <a:off x="431717" y="1060618"/>
            <a:ext cx="2193877" cy="138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nhất, về chính trị</a:t>
            </a:r>
            <a:endPar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400" dirty="0">
                <a:effectLst/>
                <a:latin typeface="Lato Light" panose="020F0502020204030203" pitchFamily="34" charset="0"/>
                <a:ea typeface="Lato Light" panose="020F0502020204030203" pitchFamily="34" charset="0"/>
                <a:cs typeface="Lato Light" panose="020F0502020204030203" pitchFamily="34" charset="0"/>
              </a:rPr>
              <a:t>phải xây dựng được chế độ dân chủ vì đây là bản chất của chủ nghĩa xã hội</a:t>
            </a:r>
            <a:endParaRPr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2" name="Google Shape;202;p30"/>
          <p:cNvSpPr txBox="1">
            <a:spLocks noGrp="1"/>
          </p:cNvSpPr>
          <p:nvPr>
            <p:ph type="body" idx="2"/>
          </p:nvPr>
        </p:nvSpPr>
        <p:spPr>
          <a:xfrm>
            <a:off x="3015151" y="1071494"/>
            <a:ext cx="2800629" cy="129219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hai, về kinh tế</a:t>
            </a:r>
            <a:endPar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400" dirty="0">
                <a:effectLst/>
                <a:latin typeface="Lato Light" panose="020F0502020204030203" pitchFamily="34" charset="0"/>
                <a:ea typeface="Lato Light" panose="020F0502020204030203" pitchFamily="34" charset="0"/>
                <a:cs typeface="Lato Light" panose="020F0502020204030203" pitchFamily="34" charset="0"/>
              </a:rPr>
              <a:t>phải cải tạo nền kinh tế cũ, xây dựng nền kinh tế mới có công nghiệp và nông nghiệp hiện đại</a:t>
            </a:r>
            <a:endParaRPr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3" name="Google Shape;203;p30"/>
          <p:cNvSpPr txBox="1">
            <a:spLocks noGrp="1"/>
          </p:cNvSpPr>
          <p:nvPr>
            <p:ph type="body" idx="3"/>
          </p:nvPr>
        </p:nvSpPr>
        <p:spPr>
          <a:xfrm>
            <a:off x="348343" y="2449018"/>
            <a:ext cx="3025500" cy="190862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ba về văn hóa</a:t>
            </a:r>
            <a:endPar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400" dirty="0">
                <a:effectLst/>
                <a:latin typeface="Lato Light" panose="020F0502020204030203" pitchFamily="34" charset="0"/>
                <a:ea typeface="Lato Light" panose="020F0502020204030203" pitchFamily="34" charset="0"/>
                <a:cs typeface="Lato Light" panose="020F0502020204030203" pitchFamily="34" charset="0"/>
              </a:rPr>
              <a:t>phải triệt để tẩy trừ mọi di tích thuộc địa và ảnh hưởng nô dịch của văn hoá đế quốc; đồng thời, phát triển những truyền thống tốt đẹp của văn hóa dân tộc và hấp thụ những cái mới của văn hóa tiến bộ trên thế giới</a:t>
            </a:r>
            <a:endParaRPr sz="1400" b="1"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4" name="Google Shape;204;p30"/>
          <p:cNvSpPr txBox="1">
            <a:spLocks noGrp="1"/>
          </p:cNvSpPr>
          <p:nvPr>
            <p:ph type="sldNum" idx="12"/>
          </p:nvPr>
        </p:nvSpPr>
        <p:spPr>
          <a:xfrm>
            <a:off x="8422527" y="365039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400">
                <a:latin typeface="Lato Light" panose="020F0502020204030203" pitchFamily="34" charset="0"/>
                <a:ea typeface="Lato Light" panose="020F0502020204030203" pitchFamily="34" charset="0"/>
                <a:cs typeface="Lato Light" panose="020F0502020204030203" pitchFamily="34" charset="0"/>
              </a:rPr>
              <a:t>5</a:t>
            </a:fld>
            <a:endParaRPr sz="14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5" name="Google Shape;205;p30"/>
          <p:cNvSpPr txBox="1">
            <a:spLocks noGrp="1"/>
          </p:cNvSpPr>
          <p:nvPr>
            <p:ph type="body" idx="1"/>
          </p:nvPr>
        </p:nvSpPr>
        <p:spPr>
          <a:xfrm>
            <a:off x="3617808" y="2571750"/>
            <a:ext cx="2800629" cy="190862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vi-VN"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Thứ tư,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về</a:t>
            </a:r>
            <a:r>
              <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các</a:t>
            </a:r>
            <a:r>
              <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quan</a:t>
            </a:r>
            <a:r>
              <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hệ</a:t>
            </a:r>
            <a:r>
              <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xã</a:t>
            </a:r>
            <a:r>
              <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 </a:t>
            </a:r>
            <a:r>
              <a:rPr lang="en-US" sz="1400" b="1" i="1" u="sng" dirty="0" err="1">
                <a:solidFill>
                  <a:srgbClr val="FF0000"/>
                </a:solidFill>
                <a:effectLst/>
                <a:latin typeface="Lato Light" panose="020F0502020204030203" pitchFamily="34" charset="0"/>
                <a:ea typeface="Lato Light" panose="020F0502020204030203" pitchFamily="34" charset="0"/>
                <a:cs typeface="Lato Light" panose="020F0502020204030203" pitchFamily="34" charset="0"/>
              </a:rPr>
              <a:t>hội</a:t>
            </a:r>
            <a:endParaRPr lang="en-US" sz="1400" b="1" i="1" u="sng"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a:p>
            <a:pPr marL="0" lvl="0" indent="0" algn="l" rtl="0">
              <a:spcBef>
                <a:spcPts val="600"/>
              </a:spcBef>
              <a:spcAft>
                <a:spcPts val="0"/>
              </a:spcAft>
              <a:buNone/>
            </a:pPr>
            <a:r>
              <a:rPr lang="vi-VN" sz="1400" dirty="0">
                <a:effectLst/>
                <a:latin typeface="Lato Light" panose="020F0502020204030203" pitchFamily="34" charset="0"/>
                <a:ea typeface="Lato Light" panose="020F0502020204030203" pitchFamily="34" charset="0"/>
                <a:cs typeface="Lato Light" panose="020F0502020204030203" pitchFamily="34" charset="0"/>
              </a:rPr>
              <a:t>phải thay đổi triệt để những quan hệ cũ đã trở thành thói quen trong lối sống, nếp sống của con người; xây dựng được một xã hội dân chủ, công bằng, văn minh</a:t>
            </a:r>
            <a:endParaRPr lang="en-US" sz="14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254950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26571" y="195106"/>
            <a:ext cx="5754914" cy="857400"/>
          </a:xfrm>
          <a:prstGeom prst="rect">
            <a:avLst/>
          </a:prstGeom>
        </p:spPr>
        <p:txBody>
          <a:bodyPr spcFirstLastPara="1" wrap="square" lIns="91425" tIns="91425" rIns="91425" bIns="91425" anchor="b" anchorCtr="0">
            <a:noAutofit/>
          </a:bodyPr>
          <a:lstStyle/>
          <a:p>
            <a:pPr marL="0" marR="0" indent="457200" algn="l">
              <a:lnSpc>
                <a:spcPct val="115000"/>
              </a:lnSpc>
              <a:spcBef>
                <a:spcPts val="300"/>
              </a:spcBef>
              <a:spcAft>
                <a:spcPts val="300"/>
              </a:spcAft>
            </a:pPr>
            <a:r>
              <a:rPr lang="vi-VN" sz="1800" b="0" i="1" dirty="0">
                <a:effectLst/>
                <a:latin typeface="Lato Light" panose="020F0502020204030203" pitchFamily="34" charset="0"/>
                <a:ea typeface="Lato Light" panose="020F0502020204030203" pitchFamily="34" charset="0"/>
                <a:cs typeface="Lato Light" panose="020F0502020204030203" pitchFamily="34" charset="0"/>
              </a:rPr>
              <a:t> b. Một số nguyên tắc xây dựng chủ nghĩa xã hội trong kỳ quá độ</a:t>
            </a:r>
            <a:endParaRPr lang="en-US" sz="1800" b="1"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1" name="Google Shape;201;p30"/>
          <p:cNvSpPr txBox="1">
            <a:spLocks noGrp="1"/>
          </p:cNvSpPr>
          <p:nvPr>
            <p:ph type="body" idx="1"/>
          </p:nvPr>
        </p:nvSpPr>
        <p:spPr>
          <a:xfrm>
            <a:off x="431717" y="1060618"/>
            <a:ext cx="2193877" cy="1711612"/>
          </a:xfrm>
          <a:prstGeom prst="rect">
            <a:avLst/>
          </a:prstGeom>
        </p:spPr>
        <p:txBody>
          <a:bodyPr spcFirstLastPara="1" wrap="square" lIns="91425" tIns="91425" rIns="91425" bIns="91425" anchor="t" anchorCtr="0">
            <a:noAutofit/>
          </a:bodyPr>
          <a:lstStyle/>
          <a:p>
            <a:pPr marL="0" marR="0" indent="457200" algn="just">
              <a:lnSpc>
                <a:spcPct val="107000"/>
              </a:lnSpc>
              <a:spcBef>
                <a:spcPts val="300"/>
              </a:spcBef>
              <a:spcAft>
                <a:spcPts val="300"/>
              </a:spcAft>
            </a:pPr>
            <a:r>
              <a:rPr lang="vi-VN" sz="1800" i="1" dirty="0">
                <a:effectLst/>
                <a:latin typeface="Lato Light" panose="020F0502020204030203" pitchFamily="34" charset="0"/>
                <a:ea typeface="Lato Light" panose="020F0502020204030203" pitchFamily="34" charset="0"/>
                <a:cs typeface="Lato Light" panose="020F0502020204030203" pitchFamily="34" charset="0"/>
              </a:rPr>
              <a:t>Thứ nhất</a:t>
            </a:r>
            <a:r>
              <a:rPr lang="en-US" sz="1800" i="1" dirty="0">
                <a:effectLst/>
                <a:latin typeface="Lato Light" panose="020F0502020204030203" pitchFamily="34" charset="0"/>
                <a:ea typeface="Lato Light" panose="020F0502020204030203" pitchFamily="34" charset="0"/>
                <a:cs typeface="Lato Light" panose="020F0502020204030203" pitchFamily="34" charset="0"/>
              </a:rPr>
              <a:t>,</a:t>
            </a:r>
            <a:r>
              <a:rPr lang="vi-VN" sz="1800" i="1" dirty="0">
                <a:effectLst/>
                <a:latin typeface="Lato Light" panose="020F0502020204030203" pitchFamily="34" charset="0"/>
                <a:ea typeface="Lato Light" panose="020F0502020204030203" pitchFamily="34" charset="0"/>
                <a:cs typeface="Lato Light" panose="020F0502020204030203" pitchFamily="34" charset="0"/>
              </a:rPr>
              <a:t> mọi tư tưởng, hành động phải được thực hiện trên nền tảng chủ nghĩa Mác - Lênin.</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2" name="Google Shape;202;p30"/>
          <p:cNvSpPr txBox="1">
            <a:spLocks noGrp="1"/>
          </p:cNvSpPr>
          <p:nvPr>
            <p:ph type="body" idx="2"/>
          </p:nvPr>
        </p:nvSpPr>
        <p:spPr>
          <a:xfrm>
            <a:off x="3204028" y="1222224"/>
            <a:ext cx="2800629" cy="1388400"/>
          </a:xfrm>
          <a:prstGeom prst="rect">
            <a:avLst/>
          </a:prstGeom>
        </p:spPr>
        <p:txBody>
          <a:bodyPr spcFirstLastPara="1" wrap="square" lIns="91425" tIns="91425" rIns="91425" bIns="91425" anchor="t" anchorCtr="0">
            <a:noAutofit/>
          </a:bodyPr>
          <a:lstStyle/>
          <a:p>
            <a:pPr marL="0" marR="0" indent="457200" algn="just">
              <a:lnSpc>
                <a:spcPct val="107000"/>
              </a:lnSpc>
              <a:spcBef>
                <a:spcPts val="300"/>
              </a:spcBef>
              <a:spcAft>
                <a:spcPts val="300"/>
              </a:spcAft>
            </a:pPr>
            <a:r>
              <a:rPr lang="vi-VN" sz="1800" i="1" dirty="0">
                <a:effectLst/>
                <a:latin typeface="Lato Light" panose="020F0502020204030203" pitchFamily="34" charset="0"/>
                <a:ea typeface="Lato Light" panose="020F0502020204030203" pitchFamily="34" charset="0"/>
                <a:cs typeface="Lato Light" panose="020F0502020204030203" pitchFamily="34" charset="0"/>
              </a:rPr>
              <a:t>Thứ hai, phải giữ vững độc lập dân tộc.</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3" name="Google Shape;203;p30"/>
          <p:cNvSpPr txBox="1">
            <a:spLocks noGrp="1"/>
          </p:cNvSpPr>
          <p:nvPr>
            <p:ph type="body" idx="3"/>
          </p:nvPr>
        </p:nvSpPr>
        <p:spPr>
          <a:xfrm>
            <a:off x="399143" y="2909156"/>
            <a:ext cx="2193877" cy="1908627"/>
          </a:xfrm>
          <a:prstGeom prst="rect">
            <a:avLst/>
          </a:prstGeom>
        </p:spPr>
        <p:txBody>
          <a:bodyPr spcFirstLastPara="1" wrap="square" lIns="91425" tIns="91425" rIns="91425" bIns="91425" anchor="t" anchorCtr="0">
            <a:noAutofit/>
          </a:bodyPr>
          <a:lstStyle/>
          <a:p>
            <a:pPr marL="0" marR="0" indent="457200" algn="just">
              <a:lnSpc>
                <a:spcPct val="107000"/>
              </a:lnSpc>
              <a:spcBef>
                <a:spcPts val="300"/>
              </a:spcBef>
              <a:spcAft>
                <a:spcPts val="300"/>
              </a:spcAft>
            </a:pPr>
            <a:r>
              <a:rPr lang="vi-VN" sz="1800" i="1" dirty="0">
                <a:effectLst/>
                <a:latin typeface="Lato Light" panose="020F0502020204030203" pitchFamily="34" charset="0"/>
                <a:ea typeface="Lato Light" panose="020F0502020204030203" pitchFamily="34" charset="0"/>
                <a:cs typeface="Lato Light" panose="020F0502020204030203" pitchFamily="34" charset="0"/>
              </a:rPr>
              <a:t>Thứ ba, phải đoàn kết, học tập kinh nghiệm của các nước anh em.</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204" name="Google Shape;204;p30"/>
          <p:cNvSpPr txBox="1">
            <a:spLocks noGrp="1"/>
          </p:cNvSpPr>
          <p:nvPr>
            <p:ph type="sldNum" idx="12"/>
          </p:nvPr>
        </p:nvSpPr>
        <p:spPr>
          <a:xfrm>
            <a:off x="8422527" y="3650394"/>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1600">
                <a:latin typeface="Lato Light" panose="020F0502020204030203" pitchFamily="34" charset="0"/>
                <a:ea typeface="Lato Light" panose="020F0502020204030203" pitchFamily="34" charset="0"/>
                <a:cs typeface="Lato Light" panose="020F0502020204030203" pitchFamily="34" charset="0"/>
              </a:rPr>
              <a:t>6</a:t>
            </a:fld>
            <a:endParaRPr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205" name="Google Shape;205;p30"/>
          <p:cNvSpPr txBox="1">
            <a:spLocks noGrp="1"/>
          </p:cNvSpPr>
          <p:nvPr>
            <p:ph type="body" idx="1"/>
          </p:nvPr>
        </p:nvSpPr>
        <p:spPr>
          <a:xfrm>
            <a:off x="3240313" y="3039767"/>
            <a:ext cx="2728057" cy="1908627"/>
          </a:xfrm>
          <a:prstGeom prst="rect">
            <a:avLst/>
          </a:prstGeom>
        </p:spPr>
        <p:txBody>
          <a:bodyPr spcFirstLastPara="1" wrap="square" lIns="91425" tIns="91425" rIns="91425" bIns="91425" anchor="t" anchorCtr="0">
            <a:noAutofit/>
          </a:bodyPr>
          <a:lstStyle/>
          <a:p>
            <a:pPr marL="0" marR="0" indent="457200" algn="just">
              <a:lnSpc>
                <a:spcPct val="107000"/>
              </a:lnSpc>
              <a:spcBef>
                <a:spcPts val="300"/>
              </a:spcBef>
              <a:spcAft>
                <a:spcPts val="300"/>
              </a:spcAft>
            </a:pPr>
            <a:r>
              <a:rPr lang="vi-VN" sz="1800" i="1" dirty="0">
                <a:effectLst/>
                <a:latin typeface="Lato Light" panose="020F0502020204030203" pitchFamily="34" charset="0"/>
                <a:ea typeface="Lato Light" panose="020F0502020204030203" pitchFamily="34" charset="0"/>
                <a:cs typeface="Lato Light" panose="020F0502020204030203" pitchFamily="34" charset="0"/>
              </a:rPr>
              <a:t>Thứ tư, xây phải đi đối với chống.</a:t>
            </a:r>
            <a:endParaRPr lang="en-US" sz="1800" dirty="0">
              <a:effectLst/>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48511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5EF6-CDCA-4237-8323-EBE4BD97D9BD}"/>
              </a:ext>
            </a:extLst>
          </p:cNvPr>
          <p:cNvSpPr>
            <a:spLocks noGrp="1"/>
          </p:cNvSpPr>
          <p:nvPr>
            <p:ph type="ctrTitle"/>
          </p:nvPr>
        </p:nvSpPr>
        <p:spPr>
          <a:xfrm>
            <a:off x="139076" y="105600"/>
            <a:ext cx="6363183" cy="1159800"/>
          </a:xfrm>
        </p:spPr>
        <p:txBody>
          <a:bodyPr/>
          <a:lstStyle/>
          <a:p>
            <a:r>
              <a:rPr lang="vi-VN" sz="1600" dirty="0">
                <a:effectLst/>
                <a:latin typeface="Lato Light" panose="020F0502020204030203" pitchFamily="34" charset="0"/>
                <a:ea typeface="Lato Light" panose="020F0502020204030203" pitchFamily="34" charset="0"/>
                <a:cs typeface="Lato Light" panose="020F0502020204030203" pitchFamily="34" charset="0"/>
              </a:rPr>
              <a:t>Hồ Chí Minh khẳng định phương hướng chiến lược của cách mạng nước ta là: </a:t>
            </a:r>
            <a:r>
              <a:rPr lang="vi-VN" sz="1600" i="1" dirty="0">
                <a:effectLst/>
                <a:latin typeface="Lato Light" panose="020F0502020204030203" pitchFamily="34" charset="0"/>
                <a:ea typeface="Lato Light" panose="020F0502020204030203" pitchFamily="34" charset="0"/>
                <a:cs typeface="Lato Light" panose="020F0502020204030203" pitchFamily="34" charset="0"/>
              </a:rPr>
              <a:t>“làm tư sản dân quyền cách mạng và thổ địa cách mạng để đi tới xã hội cộng sản”</a:t>
            </a:r>
            <a:endParaRPr lang="en-US" sz="1600" i="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9BA87EEB-3CF0-46BA-93A6-5F8EEBD9E6E4}"/>
              </a:ext>
            </a:extLst>
          </p:cNvPr>
          <p:cNvPicPr>
            <a:picLocks noChangeAspect="1"/>
          </p:cNvPicPr>
          <p:nvPr/>
        </p:nvPicPr>
        <p:blipFill>
          <a:blip r:embed="rId2"/>
          <a:stretch>
            <a:fillRect/>
          </a:stretch>
        </p:blipFill>
        <p:spPr>
          <a:xfrm>
            <a:off x="5995851" y="1226780"/>
            <a:ext cx="2901587" cy="2123434"/>
          </a:xfrm>
          <a:prstGeom prst="rect">
            <a:avLst/>
          </a:prstGeom>
          <a:ln w="88900" cap="sq" cmpd="thickThin">
            <a:solidFill>
              <a:srgbClr val="000000"/>
            </a:solidFill>
            <a:prstDash val="solid"/>
            <a:miter lim="800000"/>
          </a:ln>
          <a:effectLst>
            <a:innerShdw blurRad="76200">
              <a:srgbClr val="000000"/>
            </a:innerShdw>
          </a:effectLst>
        </p:spPr>
      </p:pic>
      <p:sp>
        <p:nvSpPr>
          <p:cNvPr id="6" name="Pentagon 5" descr="Đ">
            <a:extLst>
              <a:ext uri="{FF2B5EF4-FFF2-40B4-BE49-F238E27FC236}">
                <a16:creationId xmlns:a16="http://schemas.microsoft.com/office/drawing/2014/main" id="{9BC53C7D-6AB4-45BC-B0EC-7B77E35940AF}"/>
              </a:ext>
            </a:extLst>
          </p:cNvPr>
          <p:cNvSpPr/>
          <p:nvPr/>
        </p:nvSpPr>
        <p:spPr>
          <a:xfrm>
            <a:off x="497940" y="2064621"/>
            <a:ext cx="1659473" cy="1543433"/>
          </a:xfrm>
          <a:prstGeom prst="pent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Pentagon 8">
            <a:extLst>
              <a:ext uri="{FF2B5EF4-FFF2-40B4-BE49-F238E27FC236}">
                <a16:creationId xmlns:a16="http://schemas.microsoft.com/office/drawing/2014/main" id="{436DC596-9E30-4206-8F37-C483AC850869}"/>
              </a:ext>
            </a:extLst>
          </p:cNvPr>
          <p:cNvSpPr/>
          <p:nvPr/>
        </p:nvSpPr>
        <p:spPr>
          <a:xfrm>
            <a:off x="3725065" y="2064621"/>
            <a:ext cx="1659473" cy="1543433"/>
          </a:xfrm>
          <a:prstGeom prst="pent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9A0386B7-B518-405D-AD5C-163F336CE170}"/>
              </a:ext>
            </a:extLst>
          </p:cNvPr>
          <p:cNvSpPr txBox="1"/>
          <p:nvPr/>
        </p:nvSpPr>
        <p:spPr>
          <a:xfrm>
            <a:off x="2402315" y="2773471"/>
            <a:ext cx="1094514" cy="338554"/>
          </a:xfrm>
          <a:prstGeom prst="rect">
            <a:avLst/>
          </a:prstGeom>
          <a:noFill/>
        </p:spPr>
        <p:txBody>
          <a:bodyPr wrap="square">
            <a:spAutoFit/>
          </a:bodyPr>
          <a:lstStyle/>
          <a:p>
            <a:r>
              <a:rPr lang="en-US" sz="1600" dirty="0" err="1">
                <a:effectLst/>
                <a:latin typeface="Lato Light" panose="020F0502020204030203" pitchFamily="34" charset="0"/>
                <a:ea typeface="Lato Light" panose="020F0502020204030203" pitchFamily="34" charset="0"/>
                <a:cs typeface="Lato Light" panose="020F0502020204030203" pitchFamily="34" charset="0"/>
              </a:rPr>
              <a:t>Tiền</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đề</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D1BE2F33-661C-4D12-B306-FFBB6C4878EB}"/>
              </a:ext>
            </a:extLst>
          </p:cNvPr>
          <p:cNvSpPr txBox="1"/>
          <p:nvPr/>
        </p:nvSpPr>
        <p:spPr>
          <a:xfrm>
            <a:off x="4048424" y="2503263"/>
            <a:ext cx="1094514" cy="1077218"/>
          </a:xfrm>
          <a:prstGeom prst="rect">
            <a:avLst/>
          </a:prstGeom>
          <a:noFill/>
        </p:spPr>
        <p:txBody>
          <a:bodyPr wrap="square">
            <a:spAutoFit/>
          </a:bodyPr>
          <a:lstStyle/>
          <a:p>
            <a:r>
              <a:rPr lang="en-US" sz="1600" dirty="0" err="1">
                <a:effectLst/>
                <a:latin typeface="Lato Light" panose="020F0502020204030203" pitchFamily="34" charset="0"/>
                <a:ea typeface="Lato Light" panose="020F0502020204030203" pitchFamily="34" charset="0"/>
                <a:cs typeface="Lato Light" panose="020F0502020204030203" pitchFamily="34" charset="0"/>
              </a:rPr>
              <a:t>Chủ</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nghĩa</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xã</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hội</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và</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chủ</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nghĩa</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cộng</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sản</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Arrow: Right 12">
            <a:extLst>
              <a:ext uri="{FF2B5EF4-FFF2-40B4-BE49-F238E27FC236}">
                <a16:creationId xmlns:a16="http://schemas.microsoft.com/office/drawing/2014/main" id="{5515E3F7-F63C-4EBB-94B1-120AD0D4CE7D}"/>
              </a:ext>
            </a:extLst>
          </p:cNvPr>
          <p:cNvSpPr/>
          <p:nvPr/>
        </p:nvSpPr>
        <p:spPr>
          <a:xfrm>
            <a:off x="2351650" y="3057320"/>
            <a:ext cx="1091605" cy="4000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6AF18491-2352-47CB-92DB-7E24F39F3849}"/>
              </a:ext>
            </a:extLst>
          </p:cNvPr>
          <p:cNvSpPr txBox="1"/>
          <p:nvPr/>
        </p:nvSpPr>
        <p:spPr>
          <a:xfrm>
            <a:off x="780419" y="2672570"/>
            <a:ext cx="1094514" cy="584775"/>
          </a:xfrm>
          <a:prstGeom prst="rect">
            <a:avLst/>
          </a:prstGeom>
          <a:noFill/>
        </p:spPr>
        <p:txBody>
          <a:bodyPr wrap="square">
            <a:spAutoFit/>
          </a:bodyPr>
          <a:lstStyle/>
          <a:p>
            <a:r>
              <a:rPr lang="vi-VN" sz="1600" dirty="0">
                <a:effectLst/>
                <a:latin typeface="Lato Light" panose="020F0502020204030203" pitchFamily="34" charset="0"/>
                <a:ea typeface="Lato Light" panose="020F0502020204030203" pitchFamily="34" charset="0"/>
                <a:cs typeface="Lato Light" panose="020F0502020204030203" pitchFamily="34" charset="0"/>
              </a:rPr>
              <a:t>độc lập dân tộc</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E86DE121-7337-4DFC-A14C-B07804ED0FD1}"/>
              </a:ext>
            </a:extLst>
          </p:cNvPr>
          <p:cNvSpPr txBox="1"/>
          <p:nvPr/>
        </p:nvSpPr>
        <p:spPr>
          <a:xfrm>
            <a:off x="6736556" y="3552366"/>
            <a:ext cx="1950244" cy="584775"/>
          </a:xfrm>
          <a:prstGeom prst="rect">
            <a:avLst/>
          </a:prstGeom>
          <a:noFill/>
        </p:spPr>
        <p:txBody>
          <a:bodyPr wrap="square">
            <a:spAutoFit/>
          </a:bodyPr>
          <a:lstStyle/>
          <a:p>
            <a:pPr algn="ctr"/>
            <a:r>
              <a:rPr lang="vi-VN" sz="1600" b="1"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Chánh cương vắn tắt của Đảng (1930)</a:t>
            </a:r>
            <a:endParaRPr lang="en-US" sz="16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528247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ctrTitle"/>
          </p:nvPr>
        </p:nvSpPr>
        <p:spPr>
          <a:xfrm>
            <a:off x="500585" y="637309"/>
            <a:ext cx="5533120" cy="27871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solidFill>
                  <a:schemeClr val="accent3"/>
                </a:solidFill>
                <a:latin typeface="Lato Hairline" panose="020B0604020202020204" charset="0"/>
              </a:rPr>
              <a:t>3.3. Tư tưởng Hồ Chí Minh về mối quan hệ giữa độc lập dân tộc và chủ nghĩa xã hội</a:t>
            </a:r>
            <a:endParaRPr sz="4000" dirty="0">
              <a:solidFill>
                <a:schemeClr val="accent3"/>
              </a:solidFill>
              <a:latin typeface="Lato Hairline" panose="020B0604020202020204" charset="0"/>
            </a:endParaRPr>
          </a:p>
        </p:txBody>
      </p:sp>
      <p:sp>
        <p:nvSpPr>
          <p:cNvPr id="82" name="Google Shape;82;p16"/>
          <p:cNvSpPr txBox="1">
            <a:spLocks noGrp="1"/>
          </p:cNvSpPr>
          <p:nvPr>
            <p:ph type="subTitle" idx="1"/>
          </p:nvPr>
        </p:nvSpPr>
        <p:spPr>
          <a:xfrm>
            <a:off x="725847" y="3676029"/>
            <a:ext cx="3914700" cy="784800"/>
          </a:xfrm>
          <a:prstGeom prst="rect">
            <a:avLst/>
          </a:prstGeom>
        </p:spPr>
        <p:txBody>
          <a:bodyPr spcFirstLastPara="1" wrap="square" lIns="91425" tIns="91425" rIns="91425" bIns="91425" anchor="t" anchorCtr="0">
            <a:noAutofit/>
          </a:bodyPr>
          <a:lstStyle/>
          <a:p>
            <a:pPr marL="0" indent="0"/>
            <a:r>
              <a:rPr lang="en" sz="1600" b="1" dirty="0">
                <a:solidFill>
                  <a:srgbClr val="FF0000"/>
                </a:solidFill>
                <a:latin typeface="Lato Light" panose="020F0502020204030203" pitchFamily="34" charset="0"/>
                <a:ea typeface="Lato Light" panose="020F0502020204030203" pitchFamily="34" charset="0"/>
                <a:cs typeface="Lato Light" panose="020F0502020204030203" pitchFamily="34" charset="0"/>
              </a:rPr>
              <a:t>3.3.1. Độc lập dân tộc là cơ sở, tiền đề để tiến lên chủ nghĩa xã hội</a:t>
            </a:r>
            <a:endParaRPr lang="en-US" sz="1600" b="1" i="1" dirty="0">
              <a:solidFill>
                <a:srgbClr val="FF0000"/>
              </a:solidFill>
              <a:effectLst/>
              <a:latin typeface="Lato Light" panose="020F0502020204030203" pitchFamily="34" charset="0"/>
              <a:ea typeface="Lato Light" panose="020F0502020204030203" pitchFamily="34" charset="0"/>
              <a:cs typeface="Lato Light" panose="020F0502020204030203" pitchFamily="34" charset="0"/>
            </a:endParaRPr>
          </a:p>
        </p:txBody>
      </p:sp>
      <p:sp>
        <p:nvSpPr>
          <p:cNvPr id="83" name="Google Shape;83;p16"/>
          <p:cNvSpPr txBox="1">
            <a:spLocks noGrp="1"/>
          </p:cNvSpPr>
          <p:nvPr>
            <p:ph type="sldNum" idx="4294967295"/>
          </p:nvPr>
        </p:nvSpPr>
        <p:spPr>
          <a:xfrm>
            <a:off x="8480584" y="46736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564162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75EF6-CDCA-4237-8323-EBE4BD97D9BD}"/>
              </a:ext>
            </a:extLst>
          </p:cNvPr>
          <p:cNvSpPr>
            <a:spLocks noGrp="1"/>
          </p:cNvSpPr>
          <p:nvPr>
            <p:ph type="ctrTitle"/>
          </p:nvPr>
        </p:nvSpPr>
        <p:spPr>
          <a:xfrm>
            <a:off x="139076" y="105600"/>
            <a:ext cx="6363183" cy="1159800"/>
          </a:xfrm>
        </p:spPr>
        <p:txBody>
          <a:bodyPr/>
          <a:lstStyle/>
          <a:p>
            <a:r>
              <a:rPr lang="vi-VN" sz="1600" dirty="0">
                <a:effectLst/>
                <a:latin typeface="Lato Light" panose="020F0502020204030203" pitchFamily="34" charset="0"/>
                <a:ea typeface="Lato Light" panose="020F0502020204030203" pitchFamily="34" charset="0"/>
                <a:cs typeface="Lato Light" panose="020F0502020204030203" pitchFamily="34" charset="0"/>
              </a:rPr>
              <a:t>Hồ Chí Minh khẳng định phương hướng chiến lược của cách mạng nước ta là: </a:t>
            </a:r>
            <a:r>
              <a:rPr lang="vi-VN" sz="1600" i="1" dirty="0">
                <a:effectLst/>
                <a:latin typeface="Lato Light" panose="020F0502020204030203" pitchFamily="34" charset="0"/>
                <a:ea typeface="Lato Light" panose="020F0502020204030203" pitchFamily="34" charset="0"/>
                <a:cs typeface="Lato Light" panose="020F0502020204030203" pitchFamily="34" charset="0"/>
              </a:rPr>
              <a:t>“làm tư sản dân quyền cách mạng và thổ địa cách mạng để đi tới xã hội cộng sản”</a:t>
            </a:r>
            <a:endParaRPr lang="en-US" sz="1600" i="1" dirty="0">
              <a:latin typeface="Lato Light" panose="020F0502020204030203" pitchFamily="34" charset="0"/>
              <a:ea typeface="Lato Light" panose="020F0502020204030203" pitchFamily="34" charset="0"/>
              <a:cs typeface="Lato Light" panose="020F0502020204030203" pitchFamily="34" charset="0"/>
            </a:endParaRPr>
          </a:p>
        </p:txBody>
      </p:sp>
      <p:pic>
        <p:nvPicPr>
          <p:cNvPr id="5" name="Picture 4">
            <a:extLst>
              <a:ext uri="{FF2B5EF4-FFF2-40B4-BE49-F238E27FC236}">
                <a16:creationId xmlns:a16="http://schemas.microsoft.com/office/drawing/2014/main" id="{9BA87EEB-3CF0-46BA-93A6-5F8EEBD9E6E4}"/>
              </a:ext>
            </a:extLst>
          </p:cNvPr>
          <p:cNvPicPr>
            <a:picLocks noChangeAspect="1"/>
          </p:cNvPicPr>
          <p:nvPr/>
        </p:nvPicPr>
        <p:blipFill>
          <a:blip r:embed="rId2"/>
          <a:stretch>
            <a:fillRect/>
          </a:stretch>
        </p:blipFill>
        <p:spPr>
          <a:xfrm>
            <a:off x="5995851" y="1226780"/>
            <a:ext cx="2901587" cy="2123434"/>
          </a:xfrm>
          <a:prstGeom prst="rect">
            <a:avLst/>
          </a:prstGeom>
          <a:ln w="88900" cap="sq" cmpd="thickThin">
            <a:solidFill>
              <a:srgbClr val="000000"/>
            </a:solidFill>
            <a:prstDash val="solid"/>
            <a:miter lim="800000"/>
          </a:ln>
          <a:effectLst>
            <a:innerShdw blurRad="76200">
              <a:srgbClr val="000000"/>
            </a:innerShdw>
          </a:effectLst>
        </p:spPr>
      </p:pic>
      <p:sp>
        <p:nvSpPr>
          <p:cNvPr id="6" name="Pentagon 5" descr="Đ">
            <a:extLst>
              <a:ext uri="{FF2B5EF4-FFF2-40B4-BE49-F238E27FC236}">
                <a16:creationId xmlns:a16="http://schemas.microsoft.com/office/drawing/2014/main" id="{9BC53C7D-6AB4-45BC-B0EC-7B77E35940AF}"/>
              </a:ext>
            </a:extLst>
          </p:cNvPr>
          <p:cNvSpPr/>
          <p:nvPr/>
        </p:nvSpPr>
        <p:spPr>
          <a:xfrm>
            <a:off x="497940" y="2064621"/>
            <a:ext cx="1659473" cy="1543433"/>
          </a:xfrm>
          <a:prstGeom prst="pent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9" name="Pentagon 8">
            <a:extLst>
              <a:ext uri="{FF2B5EF4-FFF2-40B4-BE49-F238E27FC236}">
                <a16:creationId xmlns:a16="http://schemas.microsoft.com/office/drawing/2014/main" id="{436DC596-9E30-4206-8F37-C483AC850869}"/>
              </a:ext>
            </a:extLst>
          </p:cNvPr>
          <p:cNvSpPr/>
          <p:nvPr/>
        </p:nvSpPr>
        <p:spPr>
          <a:xfrm>
            <a:off x="3725065" y="2064621"/>
            <a:ext cx="1659473" cy="1543433"/>
          </a:xfrm>
          <a:prstGeom prst="pent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1" name="TextBox 10">
            <a:extLst>
              <a:ext uri="{FF2B5EF4-FFF2-40B4-BE49-F238E27FC236}">
                <a16:creationId xmlns:a16="http://schemas.microsoft.com/office/drawing/2014/main" id="{9A0386B7-B518-405D-AD5C-163F336CE170}"/>
              </a:ext>
            </a:extLst>
          </p:cNvPr>
          <p:cNvSpPr txBox="1"/>
          <p:nvPr/>
        </p:nvSpPr>
        <p:spPr>
          <a:xfrm>
            <a:off x="2402315" y="2773471"/>
            <a:ext cx="1094514" cy="338554"/>
          </a:xfrm>
          <a:prstGeom prst="rect">
            <a:avLst/>
          </a:prstGeom>
          <a:noFill/>
        </p:spPr>
        <p:txBody>
          <a:bodyPr wrap="square">
            <a:spAutoFit/>
          </a:bodyPr>
          <a:lstStyle/>
          <a:p>
            <a:r>
              <a:rPr lang="en-US" sz="1600" dirty="0" err="1">
                <a:effectLst/>
                <a:latin typeface="Lato Light" panose="020F0502020204030203" pitchFamily="34" charset="0"/>
                <a:ea typeface="Lato Light" panose="020F0502020204030203" pitchFamily="34" charset="0"/>
                <a:cs typeface="Lato Light" panose="020F0502020204030203" pitchFamily="34" charset="0"/>
              </a:rPr>
              <a:t>Tiền</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đề</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2" name="TextBox 11">
            <a:extLst>
              <a:ext uri="{FF2B5EF4-FFF2-40B4-BE49-F238E27FC236}">
                <a16:creationId xmlns:a16="http://schemas.microsoft.com/office/drawing/2014/main" id="{D1BE2F33-661C-4D12-B306-FFBB6C4878EB}"/>
              </a:ext>
            </a:extLst>
          </p:cNvPr>
          <p:cNvSpPr txBox="1"/>
          <p:nvPr/>
        </p:nvSpPr>
        <p:spPr>
          <a:xfrm>
            <a:off x="4048424" y="2503263"/>
            <a:ext cx="1094514" cy="1077218"/>
          </a:xfrm>
          <a:prstGeom prst="rect">
            <a:avLst/>
          </a:prstGeom>
          <a:noFill/>
        </p:spPr>
        <p:txBody>
          <a:bodyPr wrap="square">
            <a:spAutoFit/>
          </a:bodyPr>
          <a:lstStyle/>
          <a:p>
            <a:r>
              <a:rPr lang="en-US" sz="1600" dirty="0" err="1">
                <a:effectLst/>
                <a:latin typeface="Lato Light" panose="020F0502020204030203" pitchFamily="34" charset="0"/>
                <a:ea typeface="Lato Light" panose="020F0502020204030203" pitchFamily="34" charset="0"/>
                <a:cs typeface="Lato Light" panose="020F0502020204030203" pitchFamily="34" charset="0"/>
              </a:rPr>
              <a:t>Chủ</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nghĩa</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xã</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hội</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và</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chủ</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nghĩa</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cộng</a:t>
            </a:r>
            <a:r>
              <a:rPr lang="en-US" sz="1600" dirty="0">
                <a:effectLst/>
                <a:latin typeface="Lato Light" panose="020F0502020204030203" pitchFamily="34" charset="0"/>
                <a:ea typeface="Lato Light" panose="020F0502020204030203" pitchFamily="34" charset="0"/>
                <a:cs typeface="Lato Light" panose="020F0502020204030203" pitchFamily="34" charset="0"/>
              </a:rPr>
              <a:t> </a:t>
            </a:r>
            <a:r>
              <a:rPr lang="en-US" sz="1600" dirty="0" err="1">
                <a:effectLst/>
                <a:latin typeface="Lato Light" panose="020F0502020204030203" pitchFamily="34" charset="0"/>
                <a:ea typeface="Lato Light" panose="020F0502020204030203" pitchFamily="34" charset="0"/>
                <a:cs typeface="Lato Light" panose="020F0502020204030203" pitchFamily="34" charset="0"/>
              </a:rPr>
              <a:t>sản</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3" name="Arrow: Right 12">
            <a:extLst>
              <a:ext uri="{FF2B5EF4-FFF2-40B4-BE49-F238E27FC236}">
                <a16:creationId xmlns:a16="http://schemas.microsoft.com/office/drawing/2014/main" id="{5515E3F7-F63C-4EBB-94B1-120AD0D4CE7D}"/>
              </a:ext>
            </a:extLst>
          </p:cNvPr>
          <p:cNvSpPr/>
          <p:nvPr/>
        </p:nvSpPr>
        <p:spPr>
          <a:xfrm>
            <a:off x="2351650" y="3057320"/>
            <a:ext cx="1091605" cy="4000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600">
              <a:latin typeface="Lato Light" panose="020F0502020204030203" pitchFamily="34" charset="0"/>
              <a:ea typeface="Lato Light" panose="020F0502020204030203" pitchFamily="34" charset="0"/>
              <a:cs typeface="Lato Light" panose="020F0502020204030203" pitchFamily="34" charset="0"/>
            </a:endParaRPr>
          </a:p>
        </p:txBody>
      </p:sp>
      <p:sp>
        <p:nvSpPr>
          <p:cNvPr id="14" name="TextBox 13">
            <a:extLst>
              <a:ext uri="{FF2B5EF4-FFF2-40B4-BE49-F238E27FC236}">
                <a16:creationId xmlns:a16="http://schemas.microsoft.com/office/drawing/2014/main" id="{6AF18491-2352-47CB-92DB-7E24F39F3849}"/>
              </a:ext>
            </a:extLst>
          </p:cNvPr>
          <p:cNvSpPr txBox="1"/>
          <p:nvPr/>
        </p:nvSpPr>
        <p:spPr>
          <a:xfrm>
            <a:off x="780419" y="2672570"/>
            <a:ext cx="1094514" cy="584775"/>
          </a:xfrm>
          <a:prstGeom prst="rect">
            <a:avLst/>
          </a:prstGeom>
          <a:noFill/>
        </p:spPr>
        <p:txBody>
          <a:bodyPr wrap="square">
            <a:spAutoFit/>
          </a:bodyPr>
          <a:lstStyle/>
          <a:p>
            <a:r>
              <a:rPr lang="vi-VN" sz="1600" dirty="0">
                <a:effectLst/>
                <a:latin typeface="Lato Light" panose="020F0502020204030203" pitchFamily="34" charset="0"/>
                <a:ea typeface="Lato Light" panose="020F0502020204030203" pitchFamily="34" charset="0"/>
                <a:cs typeface="Lato Light" panose="020F0502020204030203" pitchFamily="34" charset="0"/>
              </a:rPr>
              <a:t>độc lập dân tộc</a:t>
            </a:r>
            <a:endParaRPr lang="en-US" sz="1600" dirty="0">
              <a:latin typeface="Lato Light" panose="020F0502020204030203" pitchFamily="34" charset="0"/>
              <a:ea typeface="Lato Light" panose="020F0502020204030203" pitchFamily="34" charset="0"/>
              <a:cs typeface="Lato Light" panose="020F0502020204030203" pitchFamily="34" charset="0"/>
            </a:endParaRPr>
          </a:p>
        </p:txBody>
      </p:sp>
      <p:sp>
        <p:nvSpPr>
          <p:cNvPr id="15" name="TextBox 14">
            <a:extLst>
              <a:ext uri="{FF2B5EF4-FFF2-40B4-BE49-F238E27FC236}">
                <a16:creationId xmlns:a16="http://schemas.microsoft.com/office/drawing/2014/main" id="{E86DE121-7337-4DFC-A14C-B07804ED0FD1}"/>
              </a:ext>
            </a:extLst>
          </p:cNvPr>
          <p:cNvSpPr txBox="1"/>
          <p:nvPr/>
        </p:nvSpPr>
        <p:spPr>
          <a:xfrm>
            <a:off x="6736556" y="3552366"/>
            <a:ext cx="1950244" cy="584775"/>
          </a:xfrm>
          <a:prstGeom prst="rect">
            <a:avLst/>
          </a:prstGeom>
          <a:noFill/>
        </p:spPr>
        <p:txBody>
          <a:bodyPr wrap="square">
            <a:spAutoFit/>
          </a:bodyPr>
          <a:lstStyle/>
          <a:p>
            <a:pPr algn="ctr"/>
            <a:r>
              <a:rPr lang="vi-VN" sz="1600" b="1" dirty="0">
                <a:solidFill>
                  <a:schemeClr val="bg1"/>
                </a:solidFill>
                <a:effectLst/>
                <a:latin typeface="Lato Light" panose="020F0502020204030203" pitchFamily="34" charset="0"/>
                <a:ea typeface="Lato Light" panose="020F0502020204030203" pitchFamily="34" charset="0"/>
                <a:cs typeface="Lato Light" panose="020F0502020204030203" pitchFamily="34" charset="0"/>
              </a:rPr>
              <a:t>Chánh cương vắn tắt của Đảng (1930)</a:t>
            </a:r>
            <a:endParaRPr lang="en-US" sz="1600" b="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p:txBody>
      </p:sp>
    </p:spTree>
    <p:extLst>
      <p:ext uri="{BB962C8B-B14F-4D97-AF65-F5344CB8AC3E}">
        <p14:creationId xmlns:p14="http://schemas.microsoft.com/office/powerpoint/2010/main" val="3976840226"/>
      </p:ext>
    </p:extLst>
  </p:cSld>
  <p:clrMapOvr>
    <a:masterClrMapping/>
  </p:clrMapOvr>
</p:sld>
</file>

<file path=ppt/theme/theme1.xml><?xml version="1.0" encoding="utf-8"?>
<a:theme xmlns:a="http://schemas.openxmlformats.org/drawingml/2006/main" name="Eglamour template">
  <a:themeElements>
    <a:clrScheme name="Custom 347">
      <a:dk1>
        <a:srgbClr val="434343"/>
      </a:dk1>
      <a:lt1>
        <a:srgbClr val="FFFFFF"/>
      </a:lt1>
      <a:dk2>
        <a:srgbClr val="666666"/>
      </a:dk2>
      <a:lt2>
        <a:srgbClr val="E7EAEC"/>
      </a:lt2>
      <a:accent1>
        <a:srgbClr val="6ED87E"/>
      </a:accent1>
      <a:accent2>
        <a:srgbClr val="18C7B2"/>
      </a:accent2>
      <a:accent3>
        <a:srgbClr val="33ADEB"/>
      </a:accent3>
      <a:accent4>
        <a:srgbClr val="DF77D2"/>
      </a:accent4>
      <a:accent5>
        <a:srgbClr val="A143B3"/>
      </a:accent5>
      <a:accent6>
        <a:srgbClr val="FFB300"/>
      </a:accent6>
      <a:hlink>
        <a:srgbClr val="4A86E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1590</TotalTime>
  <Words>1594</Words>
  <Application>Microsoft Office PowerPoint</Application>
  <PresentationFormat>On-screen Show (16:9)</PresentationFormat>
  <Paragraphs>83</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Lato Hairline</vt:lpstr>
      <vt:lpstr>Times New Roman</vt:lpstr>
      <vt:lpstr>Arial</vt:lpstr>
      <vt:lpstr>Lato Light</vt:lpstr>
      <vt:lpstr>Eglamour template</vt:lpstr>
      <vt:lpstr>Chương 3 TƯ TƯỞNG HỒ CHÍ MINH VỀ ĐỘC LẬP DÂN TỘCVÀ CHỦ NGHĨA XÃ HỘI</vt:lpstr>
      <vt:lpstr>3.2. Tư tưởng Hồ Chí Minh về chủ nghĩa xã hội và xây dựng chủ nghĩa xã hội ở Việt Nam</vt:lpstr>
      <vt:lpstr>a. Tính chất, đặc điểm và nhiệm vụ của thời kỳ quá độ</vt:lpstr>
      <vt:lpstr>PowerPoint Presentation</vt:lpstr>
      <vt:lpstr>Nhiệm vụ của thời kỳ quá độ: Đấu tranh cải tạo, xóa bỏ tàn tích của chế độ xã hội cũ, xây dựng các yếu tố mới phù hợp với quy luật tiến lên chủ nghĩa xã hội trên tất cả các lĩnh vực của đời sống; trong đó:</vt:lpstr>
      <vt:lpstr> b. Một số nguyên tắc xây dựng chủ nghĩa xã hội trong kỳ quá độ</vt:lpstr>
      <vt:lpstr>Hồ Chí Minh khẳng định phương hướng chiến lược của cách mạng nước ta là: “làm tư sản dân quyền cách mạng và thổ địa cách mạng để đi tới xã hội cộng sản”</vt:lpstr>
      <vt:lpstr>3.3. Tư tưởng Hồ Chí Minh về mối quan hệ giữa độc lập dân tộc và chủ nghĩa xã hội</vt:lpstr>
      <vt:lpstr>Hồ Chí Minh khẳng định phương hướng chiến lược của cách mạng nước ta là: “làm tư sản dân quyền cách mạng và thổ địa cách mạng để đi tới xã hội cộng sản”</vt:lpstr>
      <vt:lpstr>3.3.2. Chủ nghĩa xã hội là điều kiện để bảo đảm nền độc lập dân tộc vững chắc</vt:lpstr>
      <vt:lpstr>PowerPoint Presentation</vt:lpstr>
      <vt:lpstr>3.4. Vận dụng tư tưởng Hồ Chí Minh về độc lập dân tộc gắn liền với chủ nghĩa xã hội trong sự nghiệp cách mạng Việt Nam hiện nay</vt:lpstr>
      <vt:lpstr>3.4.1. Kiên định mục tiêu và con đường cách mạng mà Hồ Chí Minh đã xác định</vt:lpstr>
      <vt:lpstr>3.4.2. Phát huy sức mạnh dân chủ xã hội chủ nghĩa</vt:lpstr>
      <vt:lpstr>3.4.2. Phát huy sức mạnh dân chủ xã hội chủ nghĩa</vt:lpstr>
      <vt:lpstr>3.4.2. Phát huy sức mạnh dân chủ xã hội chủ nghĩa</vt:lpstr>
      <vt:lpstr>3.4.3. Củng cố, kiện toàn, phát huy sức mạnh và hiệu quả hoạt động của toàn bộ hệ thống chính trị</vt:lpstr>
      <vt:lpstr>3.3.4. Đấu tranh chống những biểu hiện suy thoái về tư tưởng, chính trị, đạo đức, lối sống và “tự diễn biến”, “tự chuyển hoá” trong nội bộ.</vt:lpstr>
      <vt:lpstr>PowerPoint Presentation</vt:lpstr>
      <vt:lpstr>Tài liệu tham khảo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3 TƯ TƯỞNG HỒ CHÍ MINH VỀ ĐỘC LẬP DÂN TỘCVÀ CHỦ NGHĨA XÃ HỘI</dc:title>
  <dc:creator>admin</dc:creator>
  <cp:lastModifiedBy>Thắng</cp:lastModifiedBy>
  <cp:revision>11</cp:revision>
  <dcterms:modified xsi:type="dcterms:W3CDTF">2022-09-08T02:25:56Z</dcterms:modified>
</cp:coreProperties>
</file>